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9"/>
  </p:notesMasterIdLst>
  <p:handoutMasterIdLst>
    <p:handoutMasterId r:id="rId60"/>
  </p:handoutMasterIdLst>
  <p:sldIdLst>
    <p:sldId id="402" r:id="rId2"/>
    <p:sldId id="347" r:id="rId3"/>
    <p:sldId id="373" r:id="rId4"/>
    <p:sldId id="261" r:id="rId5"/>
    <p:sldId id="384" r:id="rId6"/>
    <p:sldId id="348" r:id="rId7"/>
    <p:sldId id="382" r:id="rId8"/>
    <p:sldId id="350" r:id="rId9"/>
    <p:sldId id="351" r:id="rId10"/>
    <p:sldId id="352" r:id="rId11"/>
    <p:sldId id="406" r:id="rId12"/>
    <p:sldId id="353" r:id="rId13"/>
    <p:sldId id="401" r:id="rId14"/>
    <p:sldId id="354" r:id="rId15"/>
    <p:sldId id="289" r:id="rId16"/>
    <p:sldId id="369" r:id="rId17"/>
    <p:sldId id="408" r:id="rId18"/>
    <p:sldId id="409" r:id="rId19"/>
    <p:sldId id="311" r:id="rId20"/>
    <p:sldId id="410" r:id="rId21"/>
    <p:sldId id="314" r:id="rId22"/>
    <p:sldId id="309" r:id="rId23"/>
    <p:sldId id="388" r:id="rId24"/>
    <p:sldId id="411" r:id="rId25"/>
    <p:sldId id="413" r:id="rId26"/>
    <p:sldId id="345" r:id="rId27"/>
    <p:sldId id="374" r:id="rId28"/>
    <p:sldId id="325" r:id="rId29"/>
    <p:sldId id="318" r:id="rId30"/>
    <p:sldId id="379" r:id="rId31"/>
    <p:sldId id="319" r:id="rId32"/>
    <p:sldId id="380" r:id="rId33"/>
    <p:sldId id="320" r:id="rId34"/>
    <p:sldId id="381" r:id="rId35"/>
    <p:sldId id="321" r:id="rId36"/>
    <p:sldId id="322" r:id="rId37"/>
    <p:sldId id="399" r:id="rId38"/>
    <p:sldId id="364" r:id="rId39"/>
    <p:sldId id="323" r:id="rId40"/>
    <p:sldId id="415" r:id="rId41"/>
    <p:sldId id="416" r:id="rId42"/>
    <p:sldId id="417" r:id="rId43"/>
    <p:sldId id="324" r:id="rId44"/>
    <p:sldId id="363" r:id="rId45"/>
    <p:sldId id="370" r:id="rId46"/>
    <p:sldId id="371" r:id="rId47"/>
    <p:sldId id="327" r:id="rId48"/>
    <p:sldId id="344" r:id="rId49"/>
    <p:sldId id="331" r:id="rId50"/>
    <p:sldId id="400" r:id="rId51"/>
    <p:sldId id="291" r:id="rId52"/>
    <p:sldId id="404" r:id="rId53"/>
    <p:sldId id="301" r:id="rId54"/>
    <p:sldId id="297" r:id="rId55"/>
    <p:sldId id="383" r:id="rId56"/>
    <p:sldId id="418" r:id="rId57"/>
    <p:sldId id="419" r:id="rId5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e, Eric K." initials="CE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7300"/>
    <a:srgbClr val="0042A4"/>
    <a:srgbClr val="E9A039"/>
    <a:srgbClr val="DA6D00"/>
    <a:srgbClr val="FF9900"/>
    <a:srgbClr val="0051C8"/>
    <a:srgbClr val="BBCADB"/>
    <a:srgbClr val="D4DEE8"/>
    <a:srgbClr val="FAE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4" autoAdjust="0"/>
    <p:restoredTop sz="96009" autoAdjust="0"/>
  </p:normalViewPr>
  <p:slideViewPr>
    <p:cSldViewPr>
      <p:cViewPr varScale="1">
        <p:scale>
          <a:sx n="98" d="100"/>
          <a:sy n="98" d="100"/>
        </p:scale>
        <p:origin x="10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1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544"/>
    </p:cViewPr>
  </p:sorterViewPr>
  <p:notesViewPr>
    <p:cSldViewPr>
      <p:cViewPr varScale="1">
        <p:scale>
          <a:sx n="94" d="100"/>
          <a:sy n="94" d="100"/>
        </p:scale>
        <p:origin x="102" y="2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90C5C-6C18-4A91-907E-AA6C4D49A52F}" type="doc">
      <dgm:prSet loTypeId="urn:microsoft.com/office/officeart/2005/8/layout/b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E9C7DD-056B-40AA-BBD5-17FCA4602FB4}">
      <dgm:prSet phldrT="[Text]" custT="1"/>
      <dgm:spPr/>
      <dgm:t>
        <a:bodyPr/>
        <a:lstStyle/>
        <a:p>
          <a:r>
            <a:rPr lang="en-US" sz="1400" b="1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APPLICATION </a:t>
          </a:r>
        </a:p>
        <a:p>
          <a:r>
            <a:rPr lang="en-US" sz="1400" b="1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SUBMISSION AND REVIEW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DHR Staff reviews applications for eligibility and conducts technical reviews.</a:t>
          </a:r>
          <a:endParaRPr lang="en-US" sz="1400" cap="none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37B6E-9411-4E8E-B219-544BEF623591}" type="parTrans" cxnId="{3315240D-E602-4123-B042-5A39C4CDE0EF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AA45AF1E-5EB8-45AF-A335-E0998BE86D5D}" type="sibTrans" cxnId="{3315240D-E602-4123-B042-5A39C4CDE0EF}">
      <dgm:prSet custT="1"/>
      <dgm:spPr>
        <a:ln w="19050">
          <a:solidFill>
            <a:schemeClr val="accent4"/>
          </a:solidFill>
        </a:ln>
      </dgm:spPr>
      <dgm:t>
        <a:bodyPr/>
        <a:lstStyle/>
        <a:p>
          <a:endParaRPr lang="en-US" sz="1400" cap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6EF17E-0E81-40F4-824C-04434A1E4C15}">
      <dgm:prSet phldrT="[Text]" custT="1"/>
      <dgm:spPr/>
      <dgm:t>
        <a:bodyPr/>
        <a:lstStyle/>
        <a:p>
          <a:r>
            <a:rPr lang="en-US" sz="1400" b="1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 MEETING</a:t>
          </a:r>
        </a:p>
        <a:p>
          <a:r>
            <a:rPr lang="en-US" sz="1400" b="1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REVIEW AND RANKING</a:t>
          </a:r>
          <a:r>
            <a:rPr lang="en-US" sz="14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Florida Historical Commission reviews and scores projects; recommends them to the Secretary of State</a:t>
          </a:r>
          <a:r>
            <a:rPr lang="en-US" sz="1400" cap="none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cap="none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4A21B-A3CF-48F1-B330-2FD0CE62448B}" type="parTrans" cxnId="{23601180-9642-4EBB-B3B1-4B083EEA091F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9272F7A7-3EF9-4C70-B786-2843AFC3FA05}" type="sibTrans" cxnId="{23601180-9642-4EBB-B3B1-4B083EEA091F}">
      <dgm:prSet custT="1"/>
      <dgm:spPr>
        <a:ln w="19050">
          <a:solidFill>
            <a:srgbClr val="F9DA00"/>
          </a:solidFill>
        </a:ln>
      </dgm:spPr>
      <dgm:t>
        <a:bodyPr/>
        <a:lstStyle/>
        <a:p>
          <a:endParaRPr lang="en-US" sz="1400" cap="non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2D768-D718-4B33-B6B1-7016C149EF39}">
      <dgm:prSet phldrT="[Text]" custT="1"/>
      <dgm:spPr/>
      <dgm:t>
        <a:bodyPr/>
        <a:lstStyle/>
        <a:p>
          <a:r>
            <a:rPr lang="en-US" sz="1400" cap="none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cap="none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SECRETARY OF STATE</a:t>
          </a:r>
        </a:p>
        <a:p>
          <a:r>
            <a:rPr lang="en-US" sz="14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Secretary of State approves the recommended projects list and submits the total recommended award amount to the Legislature as part of the budget request for the upcoming fiscal year.</a:t>
          </a:r>
          <a:endParaRPr lang="en-US" sz="1400" cap="none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CD04C-C6DA-4381-B382-C9C3C7185EB2}" type="parTrans" cxnId="{3F042A15-B571-4C50-BFF7-305D1786FEFB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0B9C0423-9DF8-43E2-83C2-0E5A4ACD8BDD}" type="sibTrans" cxnId="{3F042A15-B571-4C50-BFF7-305D1786FEFB}">
      <dgm:prSet custT="1"/>
      <dgm:spPr>
        <a:ln w="19050">
          <a:solidFill>
            <a:srgbClr val="F2B600"/>
          </a:solidFill>
        </a:ln>
      </dgm:spPr>
      <dgm:t>
        <a:bodyPr/>
        <a:lstStyle/>
        <a:p>
          <a:endParaRPr lang="en-US" sz="1400" cap="non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C164D-ED7A-4C4A-8BDF-90FE2D1F5B81}">
      <dgm:prSet phldrT="[Text]" custT="1"/>
      <dgm:spPr/>
      <dgm:t>
        <a:bodyPr/>
        <a:lstStyle/>
        <a:p>
          <a:r>
            <a:rPr lang="en-US" sz="1400" b="1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Legislature</a:t>
          </a:r>
          <a:r>
            <a:rPr lang="en-US" sz="14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cap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Legislature negotiates a final budget and submits it to the Governor for </a:t>
          </a:r>
          <a:r>
            <a:rPr lang="en-US" sz="14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signature</a:t>
          </a:r>
          <a:endParaRPr lang="en-US" sz="1400" cap="none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05C46-316D-41BB-9607-E5B752783BED}" type="parTrans" cxnId="{B04C5638-BC51-44E5-ADB8-D79FE166CCA8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6494CAF7-75C5-408A-956C-D56665D58686}" type="sibTrans" cxnId="{B04C5638-BC51-44E5-ADB8-D79FE166CCA8}">
      <dgm:prSet custT="1"/>
      <dgm:spPr>
        <a:ln w="19050">
          <a:solidFill>
            <a:srgbClr val="EC9400"/>
          </a:solidFill>
        </a:ln>
      </dgm:spPr>
      <dgm:t>
        <a:bodyPr/>
        <a:lstStyle/>
        <a:p>
          <a:endParaRPr lang="en-US" sz="1400" cap="non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703DE-1E3A-4924-AC1C-429F0541114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APPROPRIATION</a:t>
          </a:r>
          <a:r>
            <a:rPr lang="en-US" sz="14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en-US" sz="1400" cap="none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4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Governor either approves or vetoes line items and then signs the budget. </a:t>
          </a:r>
          <a:r>
            <a:rPr lang="en-US" sz="1400" b="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Grantees are notified and </a:t>
          </a:r>
          <a:r>
            <a:rPr lang="en-US" sz="14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Grant Award Agreements are prepared for review</a:t>
          </a:r>
          <a:endParaRPr lang="en-US" sz="1400" b="1" cap="none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C3418-FC86-4DB8-8D6D-A7485BC28787}" type="parTrans" cxnId="{E85A78CF-5B03-428D-9106-7A2D6DD57094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627A0A01-A55B-41D0-A640-E1538EBCB9FB}" type="sibTrans" cxnId="{E85A78CF-5B03-428D-9106-7A2D6DD57094}">
      <dgm:prSet custT="1"/>
      <dgm:spPr>
        <a:ln w="19050">
          <a:solidFill>
            <a:schemeClr val="accent5"/>
          </a:solidFill>
        </a:ln>
      </dgm:spPr>
      <dgm:t>
        <a:bodyPr/>
        <a:lstStyle/>
        <a:p>
          <a:endParaRPr lang="en-US" sz="1400" cap="non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360C5-A1AD-4A64-95EC-A760D88DBD73}">
      <dgm:prSet phldrT="[Text]" custT="1"/>
      <dgm:spPr/>
      <dgm:t>
        <a:bodyPr/>
        <a:lstStyle/>
        <a:p>
          <a:r>
            <a:rPr lang="en-US" sz="1400" b="1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July 1</a:t>
          </a:r>
        </a:p>
        <a:p>
          <a:r>
            <a:rPr lang="en-US" sz="1400" cap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If funded, grant funds become available</a:t>
          </a:r>
          <a:endParaRPr lang="en-US" sz="1400" b="1" cap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76B58-357B-438F-9C13-F71608B3E3F9}" type="parTrans" cxnId="{60D2286E-0F65-4629-ADD5-52B12DCAD2F6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CBF16477-7420-4697-9FC4-0A7DA1E46C49}" type="sibTrans" cxnId="{60D2286E-0F65-4629-ADD5-52B12DCAD2F6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8AA41797-DC18-4FE0-9211-0792DBA97426}" type="pres">
      <dgm:prSet presAssocID="{AC990C5C-6C18-4A91-907E-AA6C4D49A5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260D9-233F-459C-A7FD-837860300BAE}" type="pres">
      <dgm:prSet presAssocID="{F1E9C7DD-056B-40AA-BBD5-17FCA4602FB4}" presName="node" presStyleLbl="node1" presStyleIdx="0" presStyleCnt="6" custScaleY="123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9CC90-E6D3-4A52-BBC1-A5BE8CC22986}" type="pres">
      <dgm:prSet presAssocID="{AA45AF1E-5EB8-45AF-A335-E0998BE86D5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3CB8C1D-8186-4700-AEF9-E7691402DDB8}" type="pres">
      <dgm:prSet presAssocID="{AA45AF1E-5EB8-45AF-A335-E0998BE86D5D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0CAF1E71-AE9E-45D0-9ABD-6B748B83E23F}" type="pres">
      <dgm:prSet presAssocID="{036EF17E-0E81-40F4-824C-04434A1E4C15}" presName="node" presStyleLbl="node1" presStyleIdx="1" presStyleCnt="6" custScaleY="123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30229-4117-4457-98D1-5D045D169D93}" type="pres">
      <dgm:prSet presAssocID="{9272F7A7-3EF9-4C70-B786-2843AFC3FA0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C17F545-80D1-4089-89C3-93D0CEC807B9}" type="pres">
      <dgm:prSet presAssocID="{9272F7A7-3EF9-4C70-B786-2843AFC3FA05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A5A648ED-EC43-4FC4-A230-9598CA01DA32}" type="pres">
      <dgm:prSet presAssocID="{76F2D768-D718-4B33-B6B1-7016C149EF39}" presName="node" presStyleLbl="node1" presStyleIdx="2" presStyleCnt="6" custScaleY="123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FA0DF-0782-477B-B3D4-732FD3E7EAC0}" type="pres">
      <dgm:prSet presAssocID="{0B9C0423-9DF8-43E2-83C2-0E5A4ACD8BD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5B2342B-C7AA-4EC7-AB62-90172EA614CB}" type="pres">
      <dgm:prSet presAssocID="{0B9C0423-9DF8-43E2-83C2-0E5A4ACD8BDD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F2C8F07-B224-432E-ABD0-74063D33844A}" type="pres">
      <dgm:prSet presAssocID="{8BEC164D-ED7A-4C4A-8BDF-90FE2D1F5B81}" presName="node" presStyleLbl="node1" presStyleIdx="3" presStyleCnt="6" custScaleX="100083" custScaleY="123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CBF43-5AF6-4A5B-A895-3F6987E7A3BF}" type="pres">
      <dgm:prSet presAssocID="{6494CAF7-75C5-408A-956C-D56665D5868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AF1DE51-E362-413E-A82B-8F68C63D7F06}" type="pres">
      <dgm:prSet presAssocID="{6494CAF7-75C5-408A-956C-D56665D58686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02510D53-CEDF-4319-A46A-DCC056E9596A}" type="pres">
      <dgm:prSet presAssocID="{AB4703DE-1E3A-4924-AC1C-429F05411148}" presName="node" presStyleLbl="node1" presStyleIdx="4" presStyleCnt="6" custScaleY="123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0070F-845F-4220-8A7B-2574BFC35807}" type="pres">
      <dgm:prSet presAssocID="{627A0A01-A55B-41D0-A640-E1538EBCB9FB}" presName="sibTrans" presStyleLbl="sibTrans1D1" presStyleIdx="4" presStyleCnt="5"/>
      <dgm:spPr/>
      <dgm:t>
        <a:bodyPr/>
        <a:lstStyle/>
        <a:p>
          <a:endParaRPr lang="en-US"/>
        </a:p>
      </dgm:t>
    </dgm:pt>
    <dgm:pt modelId="{54D65FDE-0171-441B-B27C-DA5C0F939FB8}" type="pres">
      <dgm:prSet presAssocID="{627A0A01-A55B-41D0-A640-E1538EBCB9FB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1315A177-7BC6-4DA0-A7FE-8A61C3F3180D}" type="pres">
      <dgm:prSet presAssocID="{03D360C5-A1AD-4A64-95EC-A760D88DBD73}" presName="node" presStyleLbl="node1" presStyleIdx="5" presStyleCnt="6" custScaleY="123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B4D732-411D-4724-93A8-9BA4FA547F5F}" type="presOf" srcId="{0B9C0423-9DF8-43E2-83C2-0E5A4ACD8BDD}" destId="{B6CFA0DF-0782-477B-B3D4-732FD3E7EAC0}" srcOrd="0" destOrd="0" presId="urn:microsoft.com/office/officeart/2005/8/layout/bProcess3"/>
    <dgm:cxn modelId="{D985E51E-BB14-4F61-ACDB-ACA27F550DB0}" type="presOf" srcId="{9272F7A7-3EF9-4C70-B786-2843AFC3FA05}" destId="{8C17F545-80D1-4089-89C3-93D0CEC807B9}" srcOrd="1" destOrd="0" presId="urn:microsoft.com/office/officeart/2005/8/layout/bProcess3"/>
    <dgm:cxn modelId="{3315240D-E602-4123-B042-5A39C4CDE0EF}" srcId="{AC990C5C-6C18-4A91-907E-AA6C4D49A52F}" destId="{F1E9C7DD-056B-40AA-BBD5-17FCA4602FB4}" srcOrd="0" destOrd="0" parTransId="{4A637B6E-9411-4E8E-B219-544BEF623591}" sibTransId="{AA45AF1E-5EB8-45AF-A335-E0998BE86D5D}"/>
    <dgm:cxn modelId="{13E48EDA-3F05-4BBF-A95C-A6EA28731FCC}" type="presOf" srcId="{76F2D768-D718-4B33-B6B1-7016C149EF39}" destId="{A5A648ED-EC43-4FC4-A230-9598CA01DA32}" srcOrd="0" destOrd="0" presId="urn:microsoft.com/office/officeart/2005/8/layout/bProcess3"/>
    <dgm:cxn modelId="{2192393B-1221-4A93-A20C-549187E8BBF6}" type="presOf" srcId="{6494CAF7-75C5-408A-956C-D56665D58686}" destId="{6AF1DE51-E362-413E-A82B-8F68C63D7F06}" srcOrd="1" destOrd="0" presId="urn:microsoft.com/office/officeart/2005/8/layout/bProcess3"/>
    <dgm:cxn modelId="{D9450CCA-FCDF-4EF8-9020-E8926B00FDD0}" type="presOf" srcId="{AA45AF1E-5EB8-45AF-A335-E0998BE86D5D}" destId="{45A9CC90-E6D3-4A52-BBC1-A5BE8CC22986}" srcOrd="0" destOrd="0" presId="urn:microsoft.com/office/officeart/2005/8/layout/bProcess3"/>
    <dgm:cxn modelId="{03156367-C902-4A39-B276-494A3D6DBD78}" type="presOf" srcId="{F1E9C7DD-056B-40AA-BBD5-17FCA4602FB4}" destId="{5A2260D9-233F-459C-A7FD-837860300BAE}" srcOrd="0" destOrd="0" presId="urn:microsoft.com/office/officeart/2005/8/layout/bProcess3"/>
    <dgm:cxn modelId="{3F042A15-B571-4C50-BFF7-305D1786FEFB}" srcId="{AC990C5C-6C18-4A91-907E-AA6C4D49A52F}" destId="{76F2D768-D718-4B33-B6B1-7016C149EF39}" srcOrd="2" destOrd="0" parTransId="{B59CD04C-C6DA-4381-B382-C9C3C7185EB2}" sibTransId="{0B9C0423-9DF8-43E2-83C2-0E5A4ACD8BDD}"/>
    <dgm:cxn modelId="{0B184331-4EB3-4988-B5E4-01EF82C37019}" type="presOf" srcId="{03D360C5-A1AD-4A64-95EC-A760D88DBD73}" destId="{1315A177-7BC6-4DA0-A7FE-8A61C3F3180D}" srcOrd="0" destOrd="0" presId="urn:microsoft.com/office/officeart/2005/8/layout/bProcess3"/>
    <dgm:cxn modelId="{153F22A8-7001-4224-BFFD-3D2A6A6B820B}" type="presOf" srcId="{8BEC164D-ED7A-4C4A-8BDF-90FE2D1F5B81}" destId="{6F2C8F07-B224-432E-ABD0-74063D33844A}" srcOrd="0" destOrd="0" presId="urn:microsoft.com/office/officeart/2005/8/layout/bProcess3"/>
    <dgm:cxn modelId="{60D2286E-0F65-4629-ADD5-52B12DCAD2F6}" srcId="{AC990C5C-6C18-4A91-907E-AA6C4D49A52F}" destId="{03D360C5-A1AD-4A64-95EC-A760D88DBD73}" srcOrd="5" destOrd="0" parTransId="{68B76B58-357B-438F-9C13-F71608B3E3F9}" sibTransId="{CBF16477-7420-4697-9FC4-0A7DA1E46C49}"/>
    <dgm:cxn modelId="{8E53D428-1697-4D8D-A3DD-1EF2272993AF}" type="presOf" srcId="{627A0A01-A55B-41D0-A640-E1538EBCB9FB}" destId="{A880070F-845F-4220-8A7B-2574BFC35807}" srcOrd="0" destOrd="0" presId="urn:microsoft.com/office/officeart/2005/8/layout/bProcess3"/>
    <dgm:cxn modelId="{6C2D48C9-9736-4B4E-A2B9-2DC1F23D31A6}" type="presOf" srcId="{0B9C0423-9DF8-43E2-83C2-0E5A4ACD8BDD}" destId="{25B2342B-C7AA-4EC7-AB62-90172EA614CB}" srcOrd="1" destOrd="0" presId="urn:microsoft.com/office/officeart/2005/8/layout/bProcess3"/>
    <dgm:cxn modelId="{E85A78CF-5B03-428D-9106-7A2D6DD57094}" srcId="{AC990C5C-6C18-4A91-907E-AA6C4D49A52F}" destId="{AB4703DE-1E3A-4924-AC1C-429F05411148}" srcOrd="4" destOrd="0" parTransId="{C5BC3418-FC86-4DB8-8D6D-A7485BC28787}" sibTransId="{627A0A01-A55B-41D0-A640-E1538EBCB9FB}"/>
    <dgm:cxn modelId="{14110D38-B0C3-4596-8752-FC4DEA17D5C2}" type="presOf" srcId="{036EF17E-0E81-40F4-824C-04434A1E4C15}" destId="{0CAF1E71-AE9E-45D0-9ABD-6B748B83E23F}" srcOrd="0" destOrd="0" presId="urn:microsoft.com/office/officeart/2005/8/layout/bProcess3"/>
    <dgm:cxn modelId="{23601180-9642-4EBB-B3B1-4B083EEA091F}" srcId="{AC990C5C-6C18-4A91-907E-AA6C4D49A52F}" destId="{036EF17E-0E81-40F4-824C-04434A1E4C15}" srcOrd="1" destOrd="0" parTransId="{B3F4A21B-A3CF-48F1-B330-2FD0CE62448B}" sibTransId="{9272F7A7-3EF9-4C70-B786-2843AFC3FA05}"/>
    <dgm:cxn modelId="{B04C5638-BC51-44E5-ADB8-D79FE166CCA8}" srcId="{AC990C5C-6C18-4A91-907E-AA6C4D49A52F}" destId="{8BEC164D-ED7A-4C4A-8BDF-90FE2D1F5B81}" srcOrd="3" destOrd="0" parTransId="{A2F05C46-316D-41BB-9607-E5B752783BED}" sibTransId="{6494CAF7-75C5-408A-956C-D56665D58686}"/>
    <dgm:cxn modelId="{2538AA0E-2A69-40AD-BB91-6328589EC262}" type="presOf" srcId="{AA45AF1E-5EB8-45AF-A335-E0998BE86D5D}" destId="{F3CB8C1D-8186-4700-AEF9-E7691402DDB8}" srcOrd="1" destOrd="0" presId="urn:microsoft.com/office/officeart/2005/8/layout/bProcess3"/>
    <dgm:cxn modelId="{CD9606B8-3DAC-4F57-BD19-57424F18DC6A}" type="presOf" srcId="{AB4703DE-1E3A-4924-AC1C-429F05411148}" destId="{02510D53-CEDF-4319-A46A-DCC056E9596A}" srcOrd="0" destOrd="0" presId="urn:microsoft.com/office/officeart/2005/8/layout/bProcess3"/>
    <dgm:cxn modelId="{0AA5F7FB-EE3D-4EBC-A8BE-330D4EC1BB0B}" type="presOf" srcId="{6494CAF7-75C5-408A-956C-D56665D58686}" destId="{C37CBF43-5AF6-4A5B-A895-3F6987E7A3BF}" srcOrd="0" destOrd="0" presId="urn:microsoft.com/office/officeart/2005/8/layout/bProcess3"/>
    <dgm:cxn modelId="{9EEDEA2E-632A-4AB5-A82C-D7EEC1109A66}" type="presOf" srcId="{AC990C5C-6C18-4A91-907E-AA6C4D49A52F}" destId="{8AA41797-DC18-4FE0-9211-0792DBA97426}" srcOrd="0" destOrd="0" presId="urn:microsoft.com/office/officeart/2005/8/layout/bProcess3"/>
    <dgm:cxn modelId="{0F8D3806-4A04-4D83-B58C-F8A97ECC8456}" type="presOf" srcId="{627A0A01-A55B-41D0-A640-E1538EBCB9FB}" destId="{54D65FDE-0171-441B-B27C-DA5C0F939FB8}" srcOrd="1" destOrd="0" presId="urn:microsoft.com/office/officeart/2005/8/layout/bProcess3"/>
    <dgm:cxn modelId="{62B534F5-742F-4073-8E61-B998C7BA7FC3}" type="presOf" srcId="{9272F7A7-3EF9-4C70-B786-2843AFC3FA05}" destId="{BFA30229-4117-4457-98D1-5D045D169D93}" srcOrd="0" destOrd="0" presId="urn:microsoft.com/office/officeart/2005/8/layout/bProcess3"/>
    <dgm:cxn modelId="{A694861A-4340-4846-977F-3332E53CBB30}" type="presParOf" srcId="{8AA41797-DC18-4FE0-9211-0792DBA97426}" destId="{5A2260D9-233F-459C-A7FD-837860300BAE}" srcOrd="0" destOrd="0" presId="urn:microsoft.com/office/officeart/2005/8/layout/bProcess3"/>
    <dgm:cxn modelId="{AC186CA6-B384-4C3C-B6D5-0BD6DC93D420}" type="presParOf" srcId="{8AA41797-DC18-4FE0-9211-0792DBA97426}" destId="{45A9CC90-E6D3-4A52-BBC1-A5BE8CC22986}" srcOrd="1" destOrd="0" presId="urn:microsoft.com/office/officeart/2005/8/layout/bProcess3"/>
    <dgm:cxn modelId="{9F8B4BBA-26E0-476F-BB52-A5CB7B308FAC}" type="presParOf" srcId="{45A9CC90-E6D3-4A52-BBC1-A5BE8CC22986}" destId="{F3CB8C1D-8186-4700-AEF9-E7691402DDB8}" srcOrd="0" destOrd="0" presId="urn:microsoft.com/office/officeart/2005/8/layout/bProcess3"/>
    <dgm:cxn modelId="{174BE9DC-D544-4CD1-9878-7283151BE1CD}" type="presParOf" srcId="{8AA41797-DC18-4FE0-9211-0792DBA97426}" destId="{0CAF1E71-AE9E-45D0-9ABD-6B748B83E23F}" srcOrd="2" destOrd="0" presId="urn:microsoft.com/office/officeart/2005/8/layout/bProcess3"/>
    <dgm:cxn modelId="{E3E814F5-050D-4952-9D23-3A2078F7E645}" type="presParOf" srcId="{8AA41797-DC18-4FE0-9211-0792DBA97426}" destId="{BFA30229-4117-4457-98D1-5D045D169D93}" srcOrd="3" destOrd="0" presId="urn:microsoft.com/office/officeart/2005/8/layout/bProcess3"/>
    <dgm:cxn modelId="{F108F1E5-1AB1-4257-964F-3967B8EAD6FF}" type="presParOf" srcId="{BFA30229-4117-4457-98D1-5D045D169D93}" destId="{8C17F545-80D1-4089-89C3-93D0CEC807B9}" srcOrd="0" destOrd="0" presId="urn:microsoft.com/office/officeart/2005/8/layout/bProcess3"/>
    <dgm:cxn modelId="{8B85D3A8-7952-42F2-BE63-954FE3252819}" type="presParOf" srcId="{8AA41797-DC18-4FE0-9211-0792DBA97426}" destId="{A5A648ED-EC43-4FC4-A230-9598CA01DA32}" srcOrd="4" destOrd="0" presId="urn:microsoft.com/office/officeart/2005/8/layout/bProcess3"/>
    <dgm:cxn modelId="{E7B5CAA3-3AFE-4B4A-A40D-1678E9810C70}" type="presParOf" srcId="{8AA41797-DC18-4FE0-9211-0792DBA97426}" destId="{B6CFA0DF-0782-477B-B3D4-732FD3E7EAC0}" srcOrd="5" destOrd="0" presId="urn:microsoft.com/office/officeart/2005/8/layout/bProcess3"/>
    <dgm:cxn modelId="{88379740-A818-4C26-B8C5-7CE8E45580B5}" type="presParOf" srcId="{B6CFA0DF-0782-477B-B3D4-732FD3E7EAC0}" destId="{25B2342B-C7AA-4EC7-AB62-90172EA614CB}" srcOrd="0" destOrd="0" presId="urn:microsoft.com/office/officeart/2005/8/layout/bProcess3"/>
    <dgm:cxn modelId="{DF171094-7639-40BA-AD79-6D5890E813E8}" type="presParOf" srcId="{8AA41797-DC18-4FE0-9211-0792DBA97426}" destId="{6F2C8F07-B224-432E-ABD0-74063D33844A}" srcOrd="6" destOrd="0" presId="urn:microsoft.com/office/officeart/2005/8/layout/bProcess3"/>
    <dgm:cxn modelId="{D7F58A07-FF1C-4999-8C8B-71D47BB015F5}" type="presParOf" srcId="{8AA41797-DC18-4FE0-9211-0792DBA97426}" destId="{C37CBF43-5AF6-4A5B-A895-3F6987E7A3BF}" srcOrd="7" destOrd="0" presId="urn:microsoft.com/office/officeart/2005/8/layout/bProcess3"/>
    <dgm:cxn modelId="{50749BAA-4805-498E-B693-8324997430FB}" type="presParOf" srcId="{C37CBF43-5AF6-4A5B-A895-3F6987E7A3BF}" destId="{6AF1DE51-E362-413E-A82B-8F68C63D7F06}" srcOrd="0" destOrd="0" presId="urn:microsoft.com/office/officeart/2005/8/layout/bProcess3"/>
    <dgm:cxn modelId="{4D97978D-39A9-405C-9461-8B9D81BE8E65}" type="presParOf" srcId="{8AA41797-DC18-4FE0-9211-0792DBA97426}" destId="{02510D53-CEDF-4319-A46A-DCC056E9596A}" srcOrd="8" destOrd="0" presId="urn:microsoft.com/office/officeart/2005/8/layout/bProcess3"/>
    <dgm:cxn modelId="{311A9A87-DEFC-4E7D-86E3-CB701A5218A1}" type="presParOf" srcId="{8AA41797-DC18-4FE0-9211-0792DBA97426}" destId="{A880070F-845F-4220-8A7B-2574BFC35807}" srcOrd="9" destOrd="0" presId="urn:microsoft.com/office/officeart/2005/8/layout/bProcess3"/>
    <dgm:cxn modelId="{EAE58E56-C632-4B5F-AD47-9EDC331C51A4}" type="presParOf" srcId="{A880070F-845F-4220-8A7B-2574BFC35807}" destId="{54D65FDE-0171-441B-B27C-DA5C0F939FB8}" srcOrd="0" destOrd="0" presId="urn:microsoft.com/office/officeart/2005/8/layout/bProcess3"/>
    <dgm:cxn modelId="{7421BC0E-4400-4380-AB87-D6491F724A41}" type="presParOf" srcId="{8AA41797-DC18-4FE0-9211-0792DBA97426}" destId="{1315A177-7BC6-4DA0-A7FE-8A61C3F3180D}" srcOrd="10" destOrd="0" presId="urn:microsoft.com/office/officeart/2005/8/layout/bProcess3"/>
  </dgm:cxnLst>
  <dgm:bg>
    <a:solidFill>
      <a:srgbClr val="BBCADB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9CC90-E6D3-4A52-BBC1-A5BE8CC22986}">
      <dsp:nvSpPr>
        <dsp:cNvPr id="0" name=""/>
        <dsp:cNvSpPr/>
      </dsp:nvSpPr>
      <dsp:spPr>
        <a:xfrm>
          <a:off x="2600610" y="1130926"/>
          <a:ext cx="565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5608" y="45720"/>
              </a:lnTo>
            </a:path>
          </a:pathLst>
        </a:custGeom>
        <a:noFill/>
        <a:ln w="19050" cap="rnd" cmpd="sng" algn="ctr">
          <a:solidFill>
            <a:schemeClr val="accent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cap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509" y="1173663"/>
        <a:ext cx="29810" cy="5967"/>
      </dsp:txXfrm>
    </dsp:sp>
    <dsp:sp modelId="{5A2260D9-233F-459C-A7FD-837860300BAE}">
      <dsp:nvSpPr>
        <dsp:cNvPr id="0" name=""/>
        <dsp:cNvSpPr/>
      </dsp:nvSpPr>
      <dsp:spPr>
        <a:xfrm>
          <a:off x="10200" y="214211"/>
          <a:ext cx="2592210" cy="19248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APPLICATION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SUBMISSION AND REVIEW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DHR Staff reviews applications for eligibility and conducts technical reviews.</a:t>
          </a:r>
          <a:endParaRPr lang="en-US" sz="1400" kern="1200" cap="none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00" y="214211"/>
        <a:ext cx="2592210" cy="1924871"/>
      </dsp:txXfrm>
    </dsp:sp>
    <dsp:sp modelId="{BFA30229-4117-4457-98D1-5D045D169D93}">
      <dsp:nvSpPr>
        <dsp:cNvPr id="0" name=""/>
        <dsp:cNvSpPr/>
      </dsp:nvSpPr>
      <dsp:spPr>
        <a:xfrm>
          <a:off x="5789029" y="1130926"/>
          <a:ext cx="565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5608" y="45720"/>
              </a:lnTo>
            </a:path>
          </a:pathLst>
        </a:custGeom>
        <a:noFill/>
        <a:ln w="19050" cap="rnd" cmpd="sng" algn="ctr">
          <a:solidFill>
            <a:srgbClr val="F9DA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cap="non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6928" y="1173663"/>
        <a:ext cx="29810" cy="5967"/>
      </dsp:txXfrm>
    </dsp:sp>
    <dsp:sp modelId="{0CAF1E71-AE9E-45D0-9ABD-6B748B83E23F}">
      <dsp:nvSpPr>
        <dsp:cNvPr id="0" name=""/>
        <dsp:cNvSpPr/>
      </dsp:nvSpPr>
      <dsp:spPr>
        <a:xfrm>
          <a:off x="3198619" y="214211"/>
          <a:ext cx="2592210" cy="1924871"/>
        </a:xfrm>
        <a:prstGeom prst="rect">
          <a:avLst/>
        </a:prstGeom>
        <a:gradFill rotWithShape="0">
          <a:gsLst>
            <a:gs pos="0">
              <a:schemeClr val="accent4">
                <a:hueOff val="-360002"/>
                <a:satOff val="0"/>
                <a:lumOff val="-980"/>
                <a:alphaOff val="0"/>
                <a:tint val="96000"/>
                <a:lumMod val="104000"/>
              </a:schemeClr>
            </a:gs>
            <a:gs pos="100000">
              <a:schemeClr val="accent4">
                <a:hueOff val="-360002"/>
                <a:satOff val="0"/>
                <a:lumOff val="-98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 MEETING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REVIEW AND RANKING</a:t>
          </a:r>
          <a:r>
            <a:rPr lang="en-US" sz="1400" kern="12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Florida Historical Commission reviews and scores projects; recommends them to the Secretary of State</a:t>
          </a:r>
          <a:r>
            <a:rPr lang="en-US" sz="1400" kern="1200" cap="none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kern="1200" cap="none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619" y="214211"/>
        <a:ext cx="2592210" cy="1924871"/>
      </dsp:txXfrm>
    </dsp:sp>
    <dsp:sp modelId="{B6CFA0DF-0782-477B-B3D4-732FD3E7EAC0}">
      <dsp:nvSpPr>
        <dsp:cNvPr id="0" name=""/>
        <dsp:cNvSpPr/>
      </dsp:nvSpPr>
      <dsp:spPr>
        <a:xfrm>
          <a:off x="1307381" y="2137282"/>
          <a:ext cx="6375760" cy="566821"/>
        </a:xfrm>
        <a:custGeom>
          <a:avLst/>
          <a:gdLst/>
          <a:ahLst/>
          <a:cxnLst/>
          <a:rect l="0" t="0" r="0" b="0"/>
          <a:pathLst>
            <a:path>
              <a:moveTo>
                <a:pt x="6375760" y="0"/>
              </a:moveTo>
              <a:lnTo>
                <a:pt x="6375760" y="300510"/>
              </a:lnTo>
              <a:lnTo>
                <a:pt x="0" y="300510"/>
              </a:lnTo>
              <a:lnTo>
                <a:pt x="0" y="566821"/>
              </a:lnTo>
            </a:path>
          </a:pathLst>
        </a:custGeom>
        <a:noFill/>
        <a:ln w="19050" cap="rnd" cmpd="sng" algn="ctr">
          <a:solidFill>
            <a:srgbClr val="F2B6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cap="non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5169" y="2417709"/>
        <a:ext cx="320184" cy="5967"/>
      </dsp:txXfrm>
    </dsp:sp>
    <dsp:sp modelId="{A5A648ED-EC43-4FC4-A230-9598CA01DA32}">
      <dsp:nvSpPr>
        <dsp:cNvPr id="0" name=""/>
        <dsp:cNvSpPr/>
      </dsp:nvSpPr>
      <dsp:spPr>
        <a:xfrm>
          <a:off x="6387037" y="214211"/>
          <a:ext cx="2592210" cy="1924871"/>
        </a:xfrm>
        <a:prstGeom prst="rect">
          <a:avLst/>
        </a:prstGeom>
        <a:gradFill rotWithShape="0">
          <a:gsLst>
            <a:gs pos="0">
              <a:schemeClr val="accent4">
                <a:hueOff val="-720003"/>
                <a:satOff val="0"/>
                <a:lumOff val="-1961"/>
                <a:alphaOff val="0"/>
                <a:tint val="96000"/>
                <a:lumMod val="104000"/>
              </a:schemeClr>
            </a:gs>
            <a:gs pos="100000">
              <a:schemeClr val="accent4">
                <a:hueOff val="-720003"/>
                <a:satOff val="0"/>
                <a:lumOff val="-1961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cap="none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cap="none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SECRETARY OF STATE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Secretary of State approves the recommended projects list and submits the total recommended award amount to the Legislature as part of the budget request for the upcoming fiscal year.</a:t>
          </a:r>
          <a:endParaRPr lang="en-US" sz="1400" kern="1200" cap="none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7037" y="214211"/>
        <a:ext cx="2592210" cy="1924871"/>
      </dsp:txXfrm>
    </dsp:sp>
    <dsp:sp modelId="{C37CBF43-5AF6-4A5B-A895-3F6987E7A3BF}">
      <dsp:nvSpPr>
        <dsp:cNvPr id="0" name=""/>
        <dsp:cNvSpPr/>
      </dsp:nvSpPr>
      <dsp:spPr>
        <a:xfrm>
          <a:off x="2602762" y="3653219"/>
          <a:ext cx="565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5608" y="45720"/>
              </a:lnTo>
            </a:path>
          </a:pathLst>
        </a:custGeom>
        <a:noFill/>
        <a:ln w="19050" cap="rnd" cmpd="sng" algn="ctr">
          <a:solidFill>
            <a:srgbClr val="EC94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cap="non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0661" y="3695955"/>
        <a:ext cx="29810" cy="5967"/>
      </dsp:txXfrm>
    </dsp:sp>
    <dsp:sp modelId="{6F2C8F07-B224-432E-ABD0-74063D33844A}">
      <dsp:nvSpPr>
        <dsp:cNvPr id="0" name=""/>
        <dsp:cNvSpPr/>
      </dsp:nvSpPr>
      <dsp:spPr>
        <a:xfrm>
          <a:off x="10200" y="2736504"/>
          <a:ext cx="2594361" cy="1924871"/>
        </a:xfrm>
        <a:prstGeom prst="rect">
          <a:avLst/>
        </a:prstGeom>
        <a:gradFill rotWithShape="0">
          <a:gsLst>
            <a:gs pos="0">
              <a:schemeClr val="accent4">
                <a:hueOff val="-1080005"/>
                <a:satOff val="0"/>
                <a:lumOff val="-2941"/>
                <a:alphaOff val="0"/>
                <a:tint val="96000"/>
                <a:lumMod val="104000"/>
              </a:schemeClr>
            </a:gs>
            <a:gs pos="100000">
              <a:schemeClr val="accent4">
                <a:hueOff val="-1080005"/>
                <a:satOff val="0"/>
                <a:lumOff val="-2941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Legislature</a:t>
          </a:r>
          <a:r>
            <a:rPr lang="en-US" sz="1400" kern="12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kern="1200" cap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Legislature negotiates a final budget and submits it to the Governor for </a:t>
          </a:r>
          <a:r>
            <a:rPr lang="en-US" sz="1400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signature</a:t>
          </a:r>
          <a:endParaRPr lang="en-US" sz="1400" kern="1200" cap="none" baseline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00" y="2736504"/>
        <a:ext cx="2594361" cy="1924871"/>
      </dsp:txXfrm>
    </dsp:sp>
    <dsp:sp modelId="{A880070F-845F-4220-8A7B-2574BFC35807}">
      <dsp:nvSpPr>
        <dsp:cNvPr id="0" name=""/>
        <dsp:cNvSpPr/>
      </dsp:nvSpPr>
      <dsp:spPr>
        <a:xfrm>
          <a:off x="5791180" y="3653219"/>
          <a:ext cx="565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5608" y="45720"/>
              </a:lnTo>
            </a:path>
          </a:pathLst>
        </a:custGeom>
        <a:noFill/>
        <a:ln w="19050" cap="rnd" cmpd="sng" algn="ctr">
          <a:solidFill>
            <a:schemeClr val="accent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cap="none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9079" y="3695955"/>
        <a:ext cx="29810" cy="5967"/>
      </dsp:txXfrm>
    </dsp:sp>
    <dsp:sp modelId="{02510D53-CEDF-4319-A46A-DCC056E9596A}">
      <dsp:nvSpPr>
        <dsp:cNvPr id="0" name=""/>
        <dsp:cNvSpPr/>
      </dsp:nvSpPr>
      <dsp:spPr>
        <a:xfrm>
          <a:off x="3200770" y="2735290"/>
          <a:ext cx="2592210" cy="1927297"/>
        </a:xfrm>
        <a:prstGeom prst="rect">
          <a:avLst/>
        </a:prstGeom>
        <a:gradFill rotWithShape="0">
          <a:gsLst>
            <a:gs pos="0">
              <a:schemeClr val="accent4">
                <a:hueOff val="-1440006"/>
                <a:satOff val="0"/>
                <a:lumOff val="-3922"/>
                <a:alphaOff val="0"/>
                <a:tint val="96000"/>
                <a:lumMod val="104000"/>
              </a:schemeClr>
            </a:gs>
            <a:gs pos="100000">
              <a:schemeClr val="accent4">
                <a:hueOff val="-1440006"/>
                <a:satOff val="0"/>
                <a:lumOff val="-392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APPROPRIATION</a:t>
          </a:r>
          <a:r>
            <a:rPr lang="en-US" sz="1400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kern="1200" cap="none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Governor either approves or vetoes line items and then signs the budget. </a:t>
          </a:r>
          <a:r>
            <a:rPr lang="en-US" sz="1400" b="0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Grantees are notified and </a:t>
          </a:r>
          <a:r>
            <a:rPr lang="en-US" sz="1400" kern="1200" cap="non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Grant Award Agreements are prepared for review</a:t>
          </a:r>
          <a:endParaRPr lang="en-US" sz="1400" b="1" kern="1200" cap="none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0770" y="2735290"/>
        <a:ext cx="2592210" cy="1927297"/>
      </dsp:txXfrm>
    </dsp:sp>
    <dsp:sp modelId="{1315A177-7BC6-4DA0-A7FE-8A61C3F3180D}">
      <dsp:nvSpPr>
        <dsp:cNvPr id="0" name=""/>
        <dsp:cNvSpPr/>
      </dsp:nvSpPr>
      <dsp:spPr>
        <a:xfrm>
          <a:off x="6389189" y="2735290"/>
          <a:ext cx="2592210" cy="1927297"/>
        </a:xfrm>
        <a:prstGeom prst="rect">
          <a:avLst/>
        </a:prstGeom>
        <a:gradFill rotWithShape="0">
          <a:gsLst>
            <a:gs pos="0">
              <a:schemeClr val="accent4">
                <a:hueOff val="-1800008"/>
                <a:satOff val="0"/>
                <a:lumOff val="-4902"/>
                <a:alphaOff val="0"/>
                <a:tint val="96000"/>
                <a:lumMod val="104000"/>
              </a:schemeClr>
            </a:gs>
            <a:gs pos="100000">
              <a:schemeClr val="accent4">
                <a:hueOff val="-1800008"/>
                <a:satOff val="0"/>
                <a:lumOff val="-490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July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cap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If funded, grant funds become available</a:t>
          </a:r>
          <a:endParaRPr lang="en-US" sz="1400" b="1" kern="1200" cap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9189" y="2735290"/>
        <a:ext cx="2592210" cy="1927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098A1A6-CB6E-4A2D-BD71-497B78AF9904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8"/>
            <a:ext cx="4029282" cy="35195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8"/>
            <a:ext cx="4029282" cy="35195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161EE3A-6831-45C4-AC79-ABF8BAAA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5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5" y="0"/>
            <a:ext cx="4029282" cy="35076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3B5315-524C-45E3-8CE4-3CE5726F03D1}" type="datetimeFigureOut">
              <a:rPr lang="en-US"/>
              <a:pPr>
                <a:defRPr/>
              </a:pPr>
              <a:t>5/8/2017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7" rIns="93154" bIns="4657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3" y="3330424"/>
            <a:ext cx="7435436" cy="3154441"/>
          </a:xfrm>
          <a:prstGeom prst="rect">
            <a:avLst/>
          </a:prstGeom>
        </p:spPr>
        <p:txBody>
          <a:bodyPr vert="horz" lIns="93154" tIns="46577" rIns="93154" bIns="4657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5" y="6658443"/>
            <a:ext cx="4029282" cy="35076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B158A-E96B-4CB8-BA98-A641E0106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06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37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6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66096" y="8793270"/>
            <a:ext cx="3044304" cy="5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1A1A36-56DE-419B-ACD4-B0567AAB396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19563" y="304800"/>
            <a:ext cx="2433637" cy="1827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304" y="1907278"/>
            <a:ext cx="6095792" cy="7083874"/>
          </a:xfrm>
          <a:ln/>
        </p:spPr>
        <p:txBody>
          <a:bodyPr>
            <a:normAutofit/>
          </a:bodyPr>
          <a:lstStyle/>
          <a:p>
            <a:pPr lvl="2" eaLnBrk="1" hangingPunct="1">
              <a:buFontTx/>
              <a:buNone/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9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66096" y="8793270"/>
            <a:ext cx="3044304" cy="5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1A1A36-56DE-419B-ACD4-B0567AAB396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19563" y="304800"/>
            <a:ext cx="2433637" cy="1827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304" y="1907278"/>
            <a:ext cx="6095792" cy="7083874"/>
          </a:xfrm>
          <a:ln/>
        </p:spPr>
        <p:txBody>
          <a:bodyPr>
            <a:normAutofit/>
          </a:bodyPr>
          <a:lstStyle/>
          <a:p>
            <a:pPr lvl="2" eaLnBrk="1" hangingPunct="1">
              <a:buFontTx/>
              <a:buNone/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11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97063" y="457200"/>
            <a:ext cx="3221037" cy="24177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04" y="3199851"/>
            <a:ext cx="6095792" cy="525659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Monotype Corsiva" panose="03010101010201010101" pitchFamily="66" charset="0"/>
              <a:buChar char="Ø"/>
              <a:defRPr/>
            </a:pPr>
            <a:endParaRPr lang="en-US" sz="13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92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3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8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29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97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63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4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4905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03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69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59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97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52813" y="277813"/>
            <a:ext cx="2203450" cy="1652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3795" y="2170390"/>
            <a:ext cx="8037315" cy="302348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89" indent="0" eaLnBrk="1" hangingPunct="1">
              <a:buClr>
                <a:schemeClr val="accent1"/>
              </a:buClr>
              <a:buFont typeface="Arial" pitchFamily="34" charset="0"/>
              <a:buNone/>
              <a:defRPr/>
            </a:pPr>
            <a:endParaRPr lang="en-US" sz="13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90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58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52813" y="277813"/>
            <a:ext cx="2203450" cy="1652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3795" y="2170390"/>
            <a:ext cx="8037315" cy="30234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36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35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52813" y="277813"/>
            <a:ext cx="2203450" cy="1652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3795" y="2170390"/>
            <a:ext cx="8037315" cy="30234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1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2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66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52813" y="277813"/>
            <a:ext cx="2203450" cy="1652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3795" y="2170390"/>
            <a:ext cx="8037315" cy="30234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60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52813" y="277813"/>
            <a:ext cx="2203450" cy="1652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3795" y="2170390"/>
            <a:ext cx="8037315" cy="30234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56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9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94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80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63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76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42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58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20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83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204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66096" y="8793270"/>
            <a:ext cx="3044304" cy="5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1A1A36-56DE-419B-ACD4-B0567AAB396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19563" y="304800"/>
            <a:ext cx="2433637" cy="1827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304" y="1907278"/>
            <a:ext cx="6095792" cy="7083874"/>
          </a:xfrm>
          <a:ln/>
        </p:spPr>
        <p:txBody>
          <a:bodyPr>
            <a:normAutofit/>
          </a:bodyPr>
          <a:lstStyle/>
          <a:p>
            <a:pPr lvl="2" eaLnBrk="1" hangingPunct="1">
              <a:buFontTx/>
              <a:buChar char="•"/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011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250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883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759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43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628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14738" y="287338"/>
            <a:ext cx="2274887" cy="1706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5239" y="2241029"/>
            <a:ext cx="8386970" cy="312331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271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5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8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2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1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44675" y="608013"/>
            <a:ext cx="3325813" cy="2495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04" y="3429314"/>
            <a:ext cx="6173606" cy="41408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300" u="sng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3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8670-27DD-47A3-9539-763529648A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42979-306B-49D6-A72C-FCCDA65F53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B90678-5EA6-41FE-B6B5-947F3B8A8B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42979-306B-49D6-A72C-FCCDA65F53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2F8909-90DA-4741-8BE8-8D6D840AEA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42979-306B-49D6-A72C-FCCDA65F53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8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DDE803-C65B-4ACE-B22E-9AFABAA9A2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42979-306B-49D6-A72C-FCCDA65F53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5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C635F5-9EC0-4ED2-B75D-F897108FD3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42979-306B-49D6-A72C-FCCDA65F53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262F58-78CB-4BC5-ACE7-0F6AD6AF54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42979-306B-49D6-A72C-FCCDA65F53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0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3EC7DA-0716-4442-949A-7BE7FD5EB1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B80368-EAB4-46BA-9018-62AC991D13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7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91C182-D269-490E-B924-DD23D34285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1F4B06-2775-411C-BA1D-2F038CA5CD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A15BD8-4F2E-4A87-84D2-287F76C7DF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68337F-90E9-45AD-81F4-2FDD31ED73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7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DB2F57-8060-409A-962E-E1FC3391BF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A66623-BB44-4A8D-BD78-C2593E7EB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EF32D9-6492-485D-90A7-9F1E50E5B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31AB06-4CC5-49EC-87F4-0E81BD50E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4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C4FD80-2CEC-41FC-AF8E-E0A300034C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5AFB2F-5EA0-43C4-9807-2C0F3E23C3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B390B4-C59B-4DEC-9E69-7B2B3D4BEC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39BE33-7892-4DDF-9AB8-77D46973B1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6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1BC1A3-1E40-4ECE-9A03-B2C090BCC4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BBF53E-B02F-4783-83AD-9317542881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93EF58-4C93-4586-B826-84ED44A0C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E7F781-C241-4829-842B-6441B89B6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2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20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iteFile@dos.myflorida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s.myflorida.com/historical/preservation/master-site-file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biz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os.myflorida.com/media/696157/photo-guidelines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://dos.myflorida.com/historical/preservation/master-site-file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iteFile@dos.myflorida.com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s.myflorida.com/media/694219/special-category-guideline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yasha.rodriguez@dos.myflorida.com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oshua.gates@dos.myflorida.com" TargetMode="External"/><Relationship Id="rId5" Type="http://schemas.openxmlformats.org/officeDocument/2006/relationships/hyperlink" Target="mailto:eric.case@dos.myflorida.com" TargetMode="External"/><Relationship Id="rId4" Type="http://schemas.openxmlformats.org/officeDocument/2006/relationships/hyperlink" Target="mailto:kechia.herring@dos.myflorida.com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job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erri.martin@deo.myflorid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24339" y="3248561"/>
            <a:ext cx="7305261" cy="1323439"/>
          </a:xfrm>
        </p:spPr>
        <p:txBody>
          <a:bodyPr wrap="square">
            <a:spAutoFit/>
          </a:bodyPr>
          <a:lstStyle/>
          <a:p>
            <a:pPr algn="ctr"/>
            <a:r>
              <a:rPr lang="en-US" sz="40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to Apply for a </a:t>
            </a:r>
            <a:br>
              <a:rPr lang="en-US" sz="40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Category Grant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363" y="4674783"/>
            <a:ext cx="8229600" cy="1323439"/>
          </a:xfr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43528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Historic Preservation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43528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Grants Program</a:t>
            </a:r>
          </a:p>
        </p:txBody>
      </p:sp>
      <p:pic>
        <p:nvPicPr>
          <p:cNvPr id="7" name="Picture 2" descr="http://dosintraweb/das/images/DOS_logo_DHR-Transparent_Bkgd.gif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0042A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3000"/>
                    </a14:imgEffect>
                    <a14:imgEffect>
                      <a14:sharpenSoften amount="1000"/>
                    </a14:imgEffect>
                    <a14:imgEffect>
                      <a14:brightnessContrast bright="-12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205"/>
          <a:stretch/>
        </p:blipFill>
        <p:spPr bwMode="auto">
          <a:xfrm>
            <a:off x="1299893" y="2133600"/>
            <a:ext cx="6624907" cy="1066800"/>
          </a:xfrm>
          <a:prstGeom prst="rect">
            <a:avLst/>
          </a:prstGeom>
          <a:noFill/>
          <a:effectLst/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r="10140" b="41071"/>
          <a:stretch/>
        </p:blipFill>
        <p:spPr>
          <a:xfrm>
            <a:off x="3667539" y="533400"/>
            <a:ext cx="1828800" cy="16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28468" y="1613745"/>
            <a:ext cx="7315200" cy="1323439"/>
          </a:xfrm>
        </p:spPr>
        <p:txBody>
          <a:bodyPr rtlCol="0" anchor="t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Category Grant </a:t>
            </a:r>
            <a:br>
              <a:rPr lang="en-US" sz="4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 Types</a:t>
            </a:r>
            <a:endParaRPr lang="en-US" sz="4000" b="1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347" y="1708443"/>
            <a:ext cx="6326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Acquisition of historical properties or archeological sites </a:t>
            </a:r>
          </a:p>
        </p:txBody>
      </p:sp>
      <p:pic>
        <p:nvPicPr>
          <p:cNvPr id="1026" name="Picture 2" descr="Image result for saving the great oaks flori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91" y="2791306"/>
            <a:ext cx="3731418" cy="2362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735985"/>
            <a:ext cx="670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endParaRPr lang="en-US" sz="2800" cap="small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6553200" y="4899590"/>
            <a:ext cx="1828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r" eaLnBrk="1" hangingPunct="1"/>
            <a:r>
              <a:rPr lang="en-US" sz="1000" b="1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Oaks Acquisition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0" y="2815661"/>
            <a:ext cx="3550082" cy="236968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36634" y="4899590"/>
            <a:ext cx="2590800" cy="25391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b="1" cap="small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 Port Theater Acquisition</a:t>
            </a:r>
            <a:endParaRPr lang="en-US" sz="1100" b="1" cap="sm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4319" y="1066800"/>
            <a:ext cx="381012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285750" eaLnBrk="1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Preservation </a:t>
            </a:r>
          </a:p>
          <a:p>
            <a:pPr marL="514350" indent="-285750" eaLnBrk="1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Restoration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eaLnBrk="1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</a:p>
          <a:p>
            <a:pPr marL="514350" indent="-285750" eaLnBrk="1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eaLnBrk="1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Stabilization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/ archaeological sites</a:t>
            </a:r>
          </a:p>
          <a:p>
            <a:pPr marL="514350" indent="-285750" eaLnBrk="1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measured drawings and records necessary to record historical and archaeological sites and properties</a:t>
            </a:r>
          </a:p>
          <a:p>
            <a:pPr marL="514350" indent="-285750" eaLnBrk="1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 Structure Assessments / Preservation Plans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924448" y="695325"/>
            <a:ext cx="7305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en-US" sz="2800" cap="small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3"/>
          <a:stretch/>
        </p:blipFill>
        <p:spPr>
          <a:xfrm>
            <a:off x="3898858" y="3915078"/>
            <a:ext cx="3661203" cy="2061770"/>
          </a:xfrm>
          <a:prstGeom prst="rect">
            <a:avLst/>
          </a:prstGeom>
          <a:noFill/>
          <a:ln w="19050" cap="sq">
            <a:solidFill>
              <a:schemeClr val="bg1"/>
            </a:solidFill>
            <a:miter lim="800000"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9" t="11206" r="42233" b="1894"/>
          <a:stretch/>
        </p:blipFill>
        <p:spPr>
          <a:xfrm>
            <a:off x="7718265" y="1723309"/>
            <a:ext cx="1346723" cy="4253539"/>
          </a:xfrm>
          <a:prstGeom prst="rect">
            <a:avLst/>
          </a:prstGeom>
          <a:noFill/>
          <a:ln w="19050" cap="sq">
            <a:solidFill>
              <a:schemeClr val="bg1"/>
            </a:solidFill>
            <a:miter lim="800000"/>
          </a:ln>
        </p:spPr>
      </p:pic>
      <p:sp>
        <p:nvSpPr>
          <p:cNvPr id="9" name="TextBox 8"/>
          <p:cNvSpPr txBox="1"/>
          <p:nvPr/>
        </p:nvSpPr>
        <p:spPr>
          <a:xfrm>
            <a:off x="6366169" y="5385561"/>
            <a:ext cx="1116007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b="1" cap="small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Daytona Beach </a:t>
            </a:r>
            <a:r>
              <a:rPr lang="en-US" sz="1000" b="1" cap="small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Bandshell</a:t>
            </a:r>
            <a:endParaRPr lang="en-US" sz="1000" b="1" cap="sm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2952" y="5385561"/>
            <a:ext cx="1127445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b="1" cap="small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Cape San Blas Lighthouse Relocation</a:t>
            </a:r>
            <a:endParaRPr lang="en-US" sz="1100" b="1" cap="sm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0" b="8217"/>
          <a:stretch/>
        </p:blipFill>
        <p:spPr>
          <a:xfrm>
            <a:off x="3842541" y="1723309"/>
            <a:ext cx="3639635" cy="1765545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96001" y="3217741"/>
            <a:ext cx="3686175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b="1" cap="small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Biscayne Park Log Cabin</a:t>
            </a:r>
            <a:endParaRPr lang="en-US" sz="1100" b="1" cap="sm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14588" y="1304925"/>
            <a:ext cx="791981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Funds archaeological excavation projects</a:t>
            </a:r>
          </a:p>
          <a:p>
            <a:pPr marL="625475" lvl="1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pPr marL="625475" lvl="1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Investigations</a:t>
            </a:r>
          </a:p>
          <a:p>
            <a:pPr marL="625475" lvl="1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Testing</a:t>
            </a:r>
          </a:p>
          <a:p>
            <a:pPr marL="625475" lvl="1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nalysis and Publication of Findings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924448" y="695325"/>
            <a:ext cx="7305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Archaeology</a:t>
            </a:r>
            <a:endParaRPr lang="en-US" sz="2800" cap="small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/>
          <a:stretch/>
        </p:blipFill>
        <p:spPr>
          <a:xfrm>
            <a:off x="5807082" y="1765641"/>
            <a:ext cx="2938968" cy="24747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" y="4020403"/>
            <a:ext cx="2956116" cy="253279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" b="18554"/>
          <a:stretch/>
        </p:blipFill>
        <p:spPr>
          <a:xfrm>
            <a:off x="3429000" y="3688746"/>
            <a:ext cx="3633889" cy="218467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9376" b="8333"/>
          <a:stretch/>
        </p:blipFill>
        <p:spPr>
          <a:xfrm>
            <a:off x="7185984" y="5175305"/>
            <a:ext cx="1459699" cy="139623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69363" y="3681539"/>
            <a:ext cx="3555074" cy="2616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b="1" cap="small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 King ca 1837</a:t>
            </a:r>
            <a:endParaRPr lang="en-US" sz="1200" b="1" cap="small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5918" y="1852505"/>
            <a:ext cx="3120132" cy="25391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b="1" cap="small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Emanuel Point II Shipwreck</a:t>
            </a:r>
            <a:endParaRPr lang="en-US" sz="1200" b="1" cap="small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8637" y="6309928"/>
            <a:ext cx="1438957" cy="2616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cap="small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 King Site</a:t>
            </a:r>
            <a:endParaRPr lang="en-US" sz="1200" b="1" cap="sm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686" y="6291590"/>
            <a:ext cx="2972918" cy="2616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b="1" cap="small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Vero Site </a:t>
            </a:r>
            <a:r>
              <a:rPr lang="en-US" sz="1050" b="1" cap="small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Excavations</a:t>
            </a:r>
            <a:endParaRPr lang="en-US" sz="1400" b="1" cap="sm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43339" y="1381539"/>
            <a:ext cx="806726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Exhibit projects for Florida history museums</a:t>
            </a:r>
          </a:p>
          <a:p>
            <a:pPr marL="625475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associated to the exhibit</a:t>
            </a:r>
          </a:p>
          <a:p>
            <a:pPr marL="625475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Exhibit Design</a:t>
            </a:r>
          </a:p>
          <a:p>
            <a:pPr marL="625475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and Installation</a:t>
            </a: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1838325" y="695325"/>
            <a:ext cx="5476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 Exhibits</a:t>
            </a:r>
            <a:endParaRPr lang="en-US" sz="2800" cap="small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18033" r="5387" b="14051"/>
          <a:stretch/>
        </p:blipFill>
        <p:spPr>
          <a:xfrm>
            <a:off x="762000" y="3660352"/>
            <a:ext cx="3704896" cy="2286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686" t="24510" r="8950" b="13322"/>
          <a:stretch/>
        </p:blipFill>
        <p:spPr>
          <a:xfrm>
            <a:off x="4820876" y="3657600"/>
            <a:ext cx="3484924" cy="2286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198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1604220"/>
            <a:ext cx="7696200" cy="707886"/>
          </a:xfrm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62000" y="2284544"/>
            <a:ext cx="7696200" cy="3237809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DOS Grants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online system can be </a:t>
            </a:r>
          </a:p>
          <a:p>
            <a:pPr marL="0" indent="0" algn="ctr">
              <a:buNone/>
            </a:pP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accessed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at: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www.DOSgrants.com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4220"/>
            <a:ext cx="7772400" cy="1938992"/>
          </a:xfr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Sections</a:t>
            </a:r>
            <a:br>
              <a:rPr lang="en-US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br>
              <a:rPr lang="en-US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Grant Application</a:t>
            </a:r>
            <a:endParaRPr lang="en-US" b="1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4354733"/>
            <a:ext cx="7510506" cy="646331"/>
          </a:xfr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Helpful Hints</a:t>
            </a:r>
            <a:endParaRPr lang="en-US" sz="4000" b="1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Information</a:t>
            </a:r>
            <a:endParaRPr lang="en-US" b="1" dirty="0">
              <a:solidFill>
                <a:srgbClr val="E673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18347" y="1984176"/>
            <a:ext cx="725885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online system will require applicants to create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 profile and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profile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individual preparing and submitting the application on behalf of the organization. </a:t>
            </a: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will prompt you as to how to begin your application.</a:t>
            </a: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the required information such as designated project contract. This person and their contact email will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by the Division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communication regarding the application.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FEID number for the Application Organization. </a:t>
            </a:r>
            <a:endParaRPr lang="en-US" sz="3200" b="1" cap="small" dirty="0" smtClean="0">
              <a:ln>
                <a:solidFill>
                  <a:schemeClr val="accent5"/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228600"/>
            <a:ext cx="7511473" cy="1312480"/>
          </a:xfrm>
        </p:spPr>
        <p:txBody>
          <a:bodyPr/>
          <a:lstStyle/>
          <a:p>
            <a:pPr algn="ctr"/>
            <a:r>
              <a:rPr lang="en-US" altLang="en-US" b="1" cap="small" dirty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alt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endParaRPr lang="en-US" b="1" dirty="0">
              <a:solidFill>
                <a:srgbClr val="E673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57" y="1447800"/>
            <a:ext cx="8705850" cy="471685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122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19716" y="452532"/>
            <a:ext cx="7304567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alt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Scope of work</a:t>
            </a:r>
            <a:endParaRPr lang="en-US" altLang="en-US" cap="small" dirty="0" smtClean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599" y="1972178"/>
            <a:ext cx="7924800" cy="3416320"/>
          </a:xfrm>
        </p:spPr>
        <p:txBody>
          <a:bodyPr wrap="square">
            <a:spAutoFit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en-US" altLang="en-US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Describe in Detail:</a:t>
            </a:r>
          </a:p>
          <a:p>
            <a:pPr>
              <a:buClr>
                <a:srgbClr val="002060"/>
              </a:buClr>
            </a:pPr>
            <a:r>
              <a:rPr lang="en-US" alt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 major elements you will be undertaking,</a:t>
            </a:r>
          </a:p>
          <a:p>
            <a:pPr>
              <a:buClr>
                <a:srgbClr val="002060"/>
              </a:buClr>
            </a:pPr>
            <a:r>
              <a:rPr lang="en-US" alt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ow will you accomplish those tasks, and</a:t>
            </a:r>
            <a:endParaRPr lang="en-US" altLang="en-US" sz="200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en-US" alt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end product will </a:t>
            </a:r>
            <a:r>
              <a:rPr lang="en-US" alt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be. </a:t>
            </a:r>
          </a:p>
          <a:p>
            <a:pPr marL="0" indent="0">
              <a:buClr>
                <a:srgbClr val="002060"/>
              </a:buClr>
              <a:buNone/>
            </a:pPr>
            <a:endParaRPr lang="en-US" altLang="en-US" sz="200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en-US" sz="2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altLang="en-US" sz="2000" b="1" cap="none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For projects involving individual historic properties or archaeological sites, </a:t>
            </a:r>
            <a:r>
              <a:rPr lang="en-US" altLang="en-US" sz="2000" b="1" u="sng" cap="none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the Activities and Property Information section to describe the historic significance of the property.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609600" y="1264292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</a:pPr>
            <a:r>
              <a:rPr lang="en-US" altLang="en-US" sz="2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proposed project by listing the specific items of work.</a:t>
            </a:r>
          </a:p>
        </p:txBody>
      </p:sp>
    </p:spTree>
    <p:extLst>
      <p:ext uri="{BB962C8B-B14F-4D97-AF65-F5344CB8AC3E}">
        <p14:creationId xmlns:p14="http://schemas.microsoft.com/office/powerpoint/2010/main" val="7804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926926" y="868977"/>
            <a:ext cx="73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Grants Staff</a:t>
            </a:r>
            <a:endParaRPr lang="en-US" sz="2800" b="1" cap="small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339" y="1611365"/>
            <a:ext cx="36463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Grants Supervisor: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Yasha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Rodríguez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r="464"/>
          <a:stretch/>
        </p:blipFill>
        <p:spPr>
          <a:xfrm>
            <a:off x="565220" y="3810000"/>
            <a:ext cx="8025502" cy="210104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83232" y="1616552"/>
            <a:ext cx="364636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Grants </a:t>
            </a:r>
            <a:r>
              <a:rPr lang="en-US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Specialists: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Kechia Herring, FCCM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Case, M.A., FCCM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Drew Begley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Josh Gates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501062" cy="557596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090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187568" y="677877"/>
            <a:ext cx="9525000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alt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Tentative Project Timeline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41305"/>
              </p:ext>
            </p:extLst>
          </p:nvPr>
        </p:nvGraphicFramePr>
        <p:xfrm>
          <a:off x="440036" y="2976265"/>
          <a:ext cx="826979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Element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Starting Date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Ending Date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Request for Proposal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July 2017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  <a:r>
                        <a:rPr lang="en-US" sz="2000" cap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Hire Historic Architect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 2017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2017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Construction</a:t>
                      </a:r>
                      <a:r>
                        <a:rPr lang="en-US" sz="2000" cap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Documents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2017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2017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en-US" sz="2000" cap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Construction Documents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2017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</a:t>
                      </a:r>
                      <a:r>
                        <a:rPr lang="en-US" sz="2000" cap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Restoration</a:t>
                      </a:r>
                      <a:r>
                        <a:rPr lang="en-US" sz="2000" cap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work commence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2017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2019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Restoration work completed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2019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2019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Inspection and closeout report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 2019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 2019</a:t>
                      </a:r>
                      <a:endParaRPr lang="en-US" sz="2000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0036" y="2514600"/>
            <a:ext cx="7835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Tentative Project Timeline Example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40036" y="1314271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when major elements will be completed as the project progresses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200" b="1" cap="small" dirty="0" smtClean="0">
              <a:ln>
                <a:solidFill>
                  <a:schemeClr val="accent5"/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919424" y="762000"/>
            <a:ext cx="7315200" cy="523220"/>
          </a:xfrm>
        </p:spPr>
        <p:txBody>
          <a:bodyPr wrap="square" bIns="45720">
            <a:spAutoFit/>
          </a:bodyPr>
          <a:lstStyle/>
          <a:p>
            <a:pPr algn="ctr"/>
            <a:r>
              <a:rPr lang="en-US" alt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Budget and Match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19648" y="2014498"/>
            <a:ext cx="7914752" cy="3877985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alt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 whether the items will be paid by the grant, paid by the </a:t>
            </a:r>
            <a:r>
              <a:rPr lang="en-US" altLang="en-US" sz="24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applicant, or provided </a:t>
            </a:r>
            <a:r>
              <a:rPr lang="en-US" alt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in-kind by the applicant. 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alt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dedicated to grant project by staff employed by the applicant is allowable as In-Kind Match and must be thoroughly documented during the grant period. 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alt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major components of the project: </a:t>
            </a:r>
            <a:r>
              <a:rPr lang="en-US" altLang="en-US" sz="24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multiple components will be carried out by the same entity, they can often be consolidated.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altLang="en-US" sz="24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project budgets will not exceed 10 items.</a:t>
            </a:r>
          </a:p>
        </p:txBody>
      </p:sp>
    </p:spTree>
    <p:extLst>
      <p:ext uri="{BB962C8B-B14F-4D97-AF65-F5344CB8AC3E}">
        <p14:creationId xmlns:p14="http://schemas.microsoft.com/office/powerpoint/2010/main" val="15584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03660"/>
              </p:ext>
            </p:extLst>
          </p:nvPr>
        </p:nvGraphicFramePr>
        <p:xfrm>
          <a:off x="914400" y="1357053"/>
          <a:ext cx="7351005" cy="222286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56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Item Number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 Funds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 Match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In-Kind Match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Laboratory Testing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$6,000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$6,000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Roof repair/replacement</a:t>
                      </a:r>
                      <a:endParaRPr lang="en-US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$17,000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$5,000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$45,000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Masonry repair and restoration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$20,000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$20,000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Architectural Engineering and Conservation Services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$11,000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 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$11,000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 Administration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$5,000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$50,000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$5,000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$100,000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9769"/>
              </p:ext>
            </p:extLst>
          </p:nvPr>
        </p:nvGraphicFramePr>
        <p:xfrm>
          <a:off x="914400" y="4575599"/>
          <a:ext cx="7351005" cy="1492004"/>
        </p:xfrm>
        <a:graphic>
          <a:graphicData uri="http://schemas.openxmlformats.org/drawingml/2006/table">
            <a:tbl>
              <a:tblPr>
                <a:noFill/>
                <a:tableStyleId>{22838BEF-8BB2-4498-84A7-C5851F593DF1}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Item Number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 Funds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 Match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In-Kind Match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Archaeological Investigation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$10,289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$91,491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$144,052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Blog/Webpage Support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$420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$420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 Issue of Spyglass Magazine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$2,261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$2,261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$4,522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 Administration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$4,994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$4,994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$51,675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$12,550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$91,491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$153,988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4038600"/>
            <a:ext cx="791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BUDGET EXAMPLE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762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BUDGET EXAMPLE 1</a:t>
            </a:r>
            <a:endParaRPr lang="en-US" sz="2400" b="1" cap="small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5032" y="533400"/>
            <a:ext cx="336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and Match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83616" cy="53137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12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81000" y="248920"/>
            <a:ext cx="8666612" cy="685800"/>
          </a:xfrm>
        </p:spPr>
        <p:txBody>
          <a:bodyPr>
            <a:noAutofit/>
          </a:bodyPr>
          <a:lstStyle/>
          <a:p>
            <a:pPr algn="ctr"/>
            <a:r>
              <a:rPr lang="en-US" alt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Activities and Property Information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14827"/>
              </p:ext>
            </p:extLst>
          </p:nvPr>
        </p:nvGraphicFramePr>
        <p:xfrm>
          <a:off x="2261725" y="5538245"/>
          <a:ext cx="60960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 Description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Completed 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Cost/Value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Delete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Plans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8/15/18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$5,000.00</a:t>
                      </a:r>
                      <a:endParaRPr lang="en-US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5791200"/>
            <a:ext cx="1112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Table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33400" y="909932"/>
            <a:ext cx="8077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summary of the project-related activities completed at the time of application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submittal, if any.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activities may include architectural studies or plans, preservation planning activities, archaeological research accomplished such as research design or previous excavation or site assessment work, or museum exhibit research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they have already been completed, your printed architectural project schematics or construction documents or your museum exhibit research and design schematics must be uploaded with this application’s supporting materials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completed before the grant period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begins is not an eligible grant or match expense.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8497" y="533400"/>
            <a:ext cx="8001000" cy="523220"/>
          </a:xfrm>
        </p:spPr>
        <p:txBody>
          <a:bodyPr wrap="square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/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Property or Site Significance</a:t>
            </a:r>
            <a:endParaRPr lang="en-US" b="1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197" y="3400961"/>
            <a:ext cx="7573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rgbClr val="DA6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000" b="1" dirty="0" smtClean="0">
                <a:solidFill>
                  <a:srgbClr val="DA6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000" b="1" dirty="0">
                <a:solidFill>
                  <a:srgbClr val="DA6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 requirement of N</a:t>
            </a:r>
            <a:r>
              <a:rPr lang="en-US" sz="2000" b="1" dirty="0" smtClean="0">
                <a:solidFill>
                  <a:srgbClr val="DA6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ational Register listing </a:t>
            </a:r>
            <a:r>
              <a:rPr lang="en-US" sz="2000" b="1" dirty="0">
                <a:solidFill>
                  <a:srgbClr val="DA6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b="1" dirty="0" smtClean="0">
                <a:solidFill>
                  <a:srgbClr val="DA6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for </a:t>
            </a:r>
            <a:r>
              <a:rPr lang="en-US" sz="2000" b="1" dirty="0">
                <a:solidFill>
                  <a:srgbClr val="DA6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historic preservation </a:t>
            </a:r>
            <a:r>
              <a:rPr lang="en-US" sz="2000" b="1" dirty="0" smtClean="0">
                <a:solidFill>
                  <a:srgbClr val="DA6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grants, but please provide sufficient information to allow for historical significance to be fully evaluated. </a:t>
            </a:r>
            <a:endParaRPr lang="en-US" sz="2000" b="1" dirty="0">
              <a:solidFill>
                <a:srgbClr val="DA6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38200" y="1601688"/>
            <a:ext cx="74675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projects involving individual historic properties or archaeological sites, describe the historical significance of the site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whether the site is listed on, or may be eligible to be nominated to, the National Register of Historic Places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any local designations of the site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468380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Florida Master Site File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850.245.6440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SiteFile@dos.myflorida.com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Flheritage.com/preservation/master-site-file/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848" y="731939"/>
            <a:ext cx="5476352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Naming Attachments</a:t>
            </a:r>
            <a:endParaRPr lang="en-US" b="1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648" y="1457739"/>
            <a:ext cx="7924800" cy="4278094"/>
          </a:xfr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supplementary information must be </a:t>
            </a: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uploaded to the online system as part of the application. No attachments will be accepted outside of the online system. </a:t>
            </a:r>
            <a:endParaRPr lang="en-US" sz="200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Please name each file to reflect its contents: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example: Monticello Main Photograph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example: </a:t>
            </a:r>
            <a:r>
              <a:rPr lang="en-US" sz="20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Bandshell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FMSF form updated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example: Children’s Museum brochure</a:t>
            </a:r>
            <a:endParaRPr lang="en-US" sz="2000" b="1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you have multiple documents (for instance photographs)  for one attachment, combine them all into one single document and then upload as a single attachment.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2200" b="1" cap="none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612296" y="1765300"/>
            <a:ext cx="791475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defRPr/>
            </a:pPr>
            <a:r>
              <a:rPr lang="en-US" sz="2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Non-Profit Organizations Only</a:t>
            </a:r>
          </a:p>
          <a:p>
            <a:pPr marL="514350" indent="-280988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in-state corporate entities must provide documentation of their current registration as a Florida non-profit corporation with the Division of Corporations, Florida Department of State: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SunBiz.org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280988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Out-of-state corporate entities must include documentation from the Internal Revenue Service confirming that they are exempt from federal income tax under section 501(c)(3) of the Internal Revenue Code.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72" y="609600"/>
            <a:ext cx="8382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Attachment:</a:t>
            </a:r>
            <a:r>
              <a:rPr lang="en-US" sz="2800" b="1" cap="small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</a:t>
            </a:r>
            <a:r>
              <a:rPr lang="en-US" sz="2800" b="1" cap="small" dirty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Non-Profit Status</a:t>
            </a:r>
            <a:endParaRPr lang="en-US" sz="2800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948" y="457200"/>
            <a:ext cx="876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ln w="3175">
                  <a:noFill/>
                </a:ln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Attachment:</a:t>
            </a:r>
            <a:r>
              <a:rPr lang="en-US" sz="2800" b="1" cap="small" dirty="0">
                <a:ln w="3175">
                  <a:noFill/>
                </a:ln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</a:t>
            </a:r>
            <a:r>
              <a:rPr lang="en-US" sz="2800" b="1" cap="small" dirty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Confirmed Match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17918" y="1186694"/>
            <a:ext cx="799106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documentation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match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Cash-on-hand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pledges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letter from the local government manager or assistant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chair of the commission, or the executive director of an non-profit organization (NPO).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 can also provide a bank statement or letter from the grantee's financial institution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25% of your total match contribution must be cash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not adequately documented will be 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disallowed, which 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reduce the grant award amount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Applications with inadequate match may be determined ineligible. </a:t>
            </a:r>
            <a:endParaRPr lang="en-US" sz="2000" b="1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3200" b="1" cap="small" dirty="0" smtClean="0">
              <a:ln>
                <a:solidFill>
                  <a:schemeClr val="accent5"/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Elbow Connector 15"/>
          <p:cNvCxnSpPr/>
          <p:nvPr/>
        </p:nvCxnSpPr>
        <p:spPr>
          <a:xfrm rot="16200000" flipH="1">
            <a:off x="693884" y="2266231"/>
            <a:ext cx="818299" cy="484727"/>
          </a:xfrm>
          <a:prstGeom prst="bentConnector2">
            <a:avLst/>
          </a:prstGeom>
          <a:ln w="38100">
            <a:solidFill>
              <a:srgbClr val="E673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1357215" y="3385500"/>
            <a:ext cx="818299" cy="484727"/>
          </a:xfrm>
          <a:prstGeom prst="bentConnector2">
            <a:avLst/>
          </a:prstGeom>
          <a:ln w="38100">
            <a:solidFill>
              <a:srgbClr val="ED9A43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5800" y="1403706"/>
            <a:ext cx="5766126" cy="67454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743678" y="1567279"/>
            <a:ext cx="5675695" cy="368306"/>
          </a:xfrm>
          <a:prstGeom prst="rect">
            <a:avLst/>
          </a:prstGeom>
          <a:solidFill>
            <a:schemeClr val="accent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0" kern="12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State</a:t>
            </a:r>
            <a:endParaRPr lang="en-US" sz="2400" b="0" kern="1200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1600" y="2567225"/>
            <a:ext cx="5783498" cy="676656"/>
            <a:chOff x="763352" y="1847502"/>
            <a:chExt cx="5783498" cy="676656"/>
          </a:xfrm>
        </p:grpSpPr>
        <p:sp>
          <p:nvSpPr>
            <p:cNvPr id="9" name="Rectangle 8"/>
            <p:cNvSpPr/>
            <p:nvPr/>
          </p:nvSpPr>
          <p:spPr>
            <a:xfrm>
              <a:off x="769702" y="1847502"/>
              <a:ext cx="5769864" cy="676656"/>
            </a:xfrm>
            <a:prstGeom prst="rect">
              <a:avLst/>
            </a:prstGeom>
            <a:solidFill>
              <a:srgbClr val="ED9A43"/>
            </a:solidFill>
            <a:ln w="22225" cap="sq">
              <a:solidFill>
                <a:schemeClr val="accent5"/>
              </a:solidFill>
              <a:miter lim="800000"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763352" y="1905000"/>
              <a:ext cx="5783498" cy="579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cap="small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Office of Cultural, Historical and Information Programs (</a:t>
              </a:r>
              <a:r>
                <a:rPr lang="en-US" sz="2000" b="0" kern="1200" cap="small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OCHIP</a:t>
              </a:r>
              <a:r>
                <a:rPr lang="en-US" sz="2000" b="0" kern="1200" cap="small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cxnSp>
        <p:nvCxnSpPr>
          <p:cNvPr id="30" name="Elbow Connector 29"/>
          <p:cNvCxnSpPr/>
          <p:nvPr/>
        </p:nvCxnSpPr>
        <p:spPr>
          <a:xfrm rot="16200000" flipH="1">
            <a:off x="2017922" y="4526443"/>
            <a:ext cx="849941" cy="448214"/>
          </a:xfrm>
          <a:prstGeom prst="bentConnector2">
            <a:avLst/>
          </a:prstGeom>
          <a:ln w="38100">
            <a:solidFill>
              <a:srgbClr val="F1B143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057400" y="3697873"/>
            <a:ext cx="6009930" cy="657720"/>
            <a:chOff x="1210870" y="3100357"/>
            <a:chExt cx="6009930" cy="657720"/>
          </a:xfrm>
          <a:effectLst/>
        </p:grpSpPr>
        <p:sp>
          <p:nvSpPr>
            <p:cNvPr id="12" name="Rectangle 11"/>
            <p:cNvSpPr/>
            <p:nvPr/>
          </p:nvSpPr>
          <p:spPr>
            <a:xfrm>
              <a:off x="1210870" y="3100357"/>
              <a:ext cx="6009930" cy="657720"/>
            </a:xfrm>
            <a:prstGeom prst="rect">
              <a:avLst/>
            </a:prstGeom>
            <a:solidFill>
              <a:srgbClr val="F1B143"/>
            </a:solidFill>
            <a:ln w="22225" cap="sq">
              <a:solidFill>
                <a:srgbClr val="ED9A43"/>
              </a:solidFill>
              <a:miter lim="800000"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287069" y="3277893"/>
              <a:ext cx="5933731" cy="302647"/>
            </a:xfrm>
            <a:prstGeom prst="rect">
              <a:avLst/>
            </a:prstGeom>
            <a:solidFill>
              <a:srgbClr val="F1B14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cap="small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Division of Historical Resources (</a:t>
              </a:r>
              <a:r>
                <a:rPr lang="en-US" sz="2000" b="0" kern="1200" cap="small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DHR</a:t>
              </a:r>
              <a:r>
                <a:rPr lang="en-US" sz="2000" b="0" kern="1200" cap="small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743200" y="4850847"/>
            <a:ext cx="5867773" cy="657720"/>
          </a:xfrm>
          <a:prstGeom prst="rect">
            <a:avLst/>
          </a:prstGeom>
          <a:solidFill>
            <a:srgbClr val="F6CA44"/>
          </a:solidFill>
          <a:ln w="22225" cap="sq">
            <a:solidFill>
              <a:srgbClr val="F1B143"/>
            </a:solidFill>
            <a:miter lim="800000"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2743200" y="5028384"/>
            <a:ext cx="5967506" cy="3026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 Preservation Grants Program</a:t>
            </a:r>
            <a:endParaRPr lang="en-US" sz="2000" kern="1200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7924800" cy="954107"/>
          </a:xfr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Attachment: Documentation of Confirmed Match </a:t>
            </a:r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(continued)</a:t>
            </a:r>
            <a:endParaRPr lang="en-US" b="1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64813"/>
            <a:ext cx="8915400" cy="2400657"/>
          </a:xfrm>
        </p:spPr>
        <p:txBody>
          <a:bodyPr wrap="square">
            <a:spAutoFit/>
          </a:bodyPr>
          <a:lstStyle/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Volunteer Labor, In-Kind Services, or Donated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2763" lvl="2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detailed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statement from the individual or entity making the donation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should include a justification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value or hourly rate.</a:t>
            </a:r>
          </a:p>
          <a:p>
            <a:pPr marL="512763" lvl="2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how it will be used to fulfill the objectives of the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project.</a:t>
            </a:r>
          </a:p>
          <a:p>
            <a:pPr marL="512763" lvl="2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services or labor,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estimate the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numbers of work hours being pledged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multiplied by the appropriate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hourly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wage.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648200"/>
            <a:ext cx="7510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small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Match that is not adequately documented will be disallowed, which will reduce the grant award amount. Applications with inadequate match may be determined ineligible</a:t>
            </a:r>
            <a:r>
              <a:rPr lang="en-US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79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648" y="381000"/>
            <a:ext cx="7914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ln w="3175">
                  <a:noFill/>
                </a:ln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Attachment: </a:t>
            </a: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 </a:t>
            </a:r>
            <a:r>
              <a:rPr lang="en-US" sz="2800" b="1" cap="small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Support, </a:t>
            </a: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Endorsements, </a:t>
            </a:r>
            <a:r>
              <a:rPr lang="en-US" sz="2800" b="1" cap="small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Resolutions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439433"/>
            <a:ext cx="8077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Letters of support are not required, but are recommended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received after the deadline, these documents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if received at least one month prior to the Florida Historical Commission Meeting.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there is no limit, 10 letters are sufficient.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letters are discouraged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address all letters to: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Timothy Parsons, Director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Historical Resources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R.A. Gray Building, 4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Floor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South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Bronough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Street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Tallahassee, Florida 32399-0250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 eaLnBrk="1" hangingPunct="1"/>
            <a:endParaRPr lang="en-US" sz="3200" b="1" cap="small" dirty="0" smtClean="0">
              <a:ln>
                <a:solidFill>
                  <a:schemeClr val="accent5"/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39" y="381000"/>
            <a:ext cx="7391400" cy="954107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Attachment: Letters of Support, Endorsements, or Resolution (continued)</a:t>
            </a:r>
            <a:endParaRPr lang="en-US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57639" y="5216862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sz="20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Remember to save cover sheet and letters as a single attachment then upload.</a:t>
            </a:r>
            <a:endParaRPr lang="en-US" sz="2000" b="1" cap="small" dirty="0" smtClean="0">
              <a:ln>
                <a:solidFill>
                  <a:schemeClr val="accent5"/>
                </a:solidFill>
              </a:ln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57639" y="1626832"/>
            <a:ext cx="767304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sheet for this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cover sheet that includes a list of the letters of support, endorsements, or resolutions included in your application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include in the list: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sender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communication (letter, petition, resolution,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represented (if applicable)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of the item</a:t>
            </a:r>
          </a:p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endParaRPr lang="en-US" sz="3200" b="1" cap="small" dirty="0" smtClean="0">
              <a:ln>
                <a:solidFill>
                  <a:schemeClr val="accent5"/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6995"/>
            <a:ext cx="8142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ln w="3175">
                  <a:noFill/>
                </a:ln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Attachment:</a:t>
            </a:r>
            <a:r>
              <a:rPr lang="en-US" sz="2800" b="1" cap="small" dirty="0" smtClean="0">
                <a:ln w="3175">
                  <a:noFill/>
                </a:ln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small" dirty="0" smtClean="0">
                <a:ln w="3175">
                  <a:noFill/>
                </a:ln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Photographs </a:t>
            </a:r>
            <a:endParaRPr lang="en-US" sz="2800" cap="small" dirty="0">
              <a:ln w="3175">
                <a:noFill/>
              </a:ln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950655"/>
            <a:ext cx="48878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include images showing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conditions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views of the site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visible archaeological features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Artifacts recovered from previous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applicable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Images of relevant Museums or Exhibit Sites 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457200" y="3477945"/>
            <a:ext cx="685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sheet for this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PDF file or Word document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for each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Brief description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90600" y="5469470"/>
            <a:ext cx="723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Photographs are important for all types of 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projects. 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Photograph submission guidelines can be found here:</a:t>
            </a:r>
          </a:p>
          <a:p>
            <a:pPr algn="ctr"/>
            <a:r>
              <a:rPr lang="en-US" sz="2000" b="1" u="sng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http://dos.myflorida.com/media/696157/photo-guidelines.pdf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246762" y="927054"/>
            <a:ext cx="38972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Projects, minimum requirements are: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photographs of all exterior elevations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interior spaces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architectural features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historic photographs of the property (if available)</a:t>
            </a:r>
            <a:endParaRPr lang="en-US" sz="2000" b="1" cap="small" dirty="0">
              <a:ln>
                <a:solidFill>
                  <a:schemeClr val="accent5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12" y="457200"/>
            <a:ext cx="7609952" cy="523220"/>
          </a:xfrm>
        </p:spPr>
        <p:txBody>
          <a:bodyPr>
            <a:spAutoFit/>
          </a:bodyPr>
          <a:lstStyle/>
          <a:p>
            <a:pPr lvl="0" algn="ctr" eaLnBrk="1" hangingPunct="1">
              <a:defRPr/>
            </a:pPr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Attachment: Presentation Photograph</a:t>
            </a:r>
            <a:endParaRPr lang="en-US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9646" y="2214502"/>
            <a:ext cx="787348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 one image as the principal view. This image will be shown in the public meeting.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provide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Name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date of the image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en-US" sz="3200" b="1" cap="small" dirty="0" smtClean="0">
              <a:ln>
                <a:solidFill>
                  <a:schemeClr val="accent5"/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435" y="381000"/>
            <a:ext cx="7990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ln w="3175">
                  <a:noFill/>
                </a:ln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Attachment:</a:t>
            </a:r>
            <a:r>
              <a:rPr lang="en-US" sz="2800" b="1" cap="small" dirty="0">
                <a:ln w="3175">
                  <a:noFill/>
                </a:ln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Architectural Project Schematics and Construction Documents</a:t>
            </a:r>
            <a:endParaRPr lang="en-US" sz="2800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19648" y="25146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DEVELOPMENT PROJECTS ONLY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submit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architectural project schematics and construction documents in PDF format. </a:t>
            </a:r>
          </a:p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endParaRPr lang="en-US" sz="3200" b="1" cap="small" dirty="0" smtClean="0">
              <a:ln>
                <a:solidFill>
                  <a:schemeClr val="accent5"/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8175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ln w="3175">
                  <a:noFill/>
                </a:ln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Attachment:</a:t>
            </a:r>
            <a:r>
              <a:rPr lang="en-US" sz="2800" b="1" cap="small" dirty="0">
                <a:ln w="3175">
                  <a:noFill/>
                </a:ln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Florida </a:t>
            </a:r>
            <a:r>
              <a:rPr lang="en-US" sz="2800" b="1" cap="small" dirty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Master Site File </a:t>
            </a:r>
            <a:r>
              <a:rPr lang="en-US" sz="28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endParaRPr lang="en-US" sz="2800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750811" y="1331598"/>
            <a:ext cx="751137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SPECIFIC PROJECTS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Site-specific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are projects for which work will be conducted on a single property, such as renovating an historic resource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out and submit a Site File form with your application including a photo and map.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property is previously recorded, provide a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update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property is not currently recorded, complete a new form.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resubmit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copies of files that are already in Site File records.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requesting existing forms for reference, let the Site File 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know 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working on a grant application and </a:t>
            </a:r>
            <a:r>
              <a:rPr lang="en-US" sz="2000" b="1" u="sng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  <a:r>
              <a:rPr lang="en-US" sz="2000" b="1" u="sng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000" b="1" u="sng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u="sng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b="1" u="sng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weeks </a:t>
            </a:r>
            <a:r>
              <a:rPr lang="en-US" sz="2000" b="1" u="sng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process your request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endParaRPr lang="en-US" sz="3200" b="1" cap="small" dirty="0" smtClean="0">
              <a:ln>
                <a:solidFill>
                  <a:schemeClr val="accent5"/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6" y="685800"/>
            <a:ext cx="3037906" cy="3931920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94" y="681827"/>
            <a:ext cx="3037906" cy="3931920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792362" y="609600"/>
            <a:ext cx="21992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small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need 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completing the form, Site File staff are available to help.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9231"/>
          <a:stretch/>
        </p:blipFill>
        <p:spPr>
          <a:xfrm>
            <a:off x="6612446" y="3581399"/>
            <a:ext cx="2214227" cy="3007961"/>
          </a:xfrm>
          <a:prstGeom prst="rect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90847" y="483532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Contact:</a:t>
            </a: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Florida Master Site File</a:t>
            </a: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850.245.6440</a:t>
            </a:r>
          </a:p>
          <a:p>
            <a:pPr>
              <a:defRPr/>
            </a:pPr>
            <a:r>
              <a:rPr lang="en-US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SiteFile@dos.myflorida.com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Flheritage.com/preservation/master-site-file/</a:t>
            </a:r>
            <a:endPara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612296" y="1765300"/>
            <a:ext cx="79221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meeting minutes, newspaper articles, photographs, and/or public notices showing immediate threats to the property </a:t>
            </a:r>
          </a:p>
          <a:p>
            <a:pPr marL="0" lvl="1">
              <a:buClr>
                <a:schemeClr val="tx1"/>
              </a:buCl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 may include demolition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encroaching development, looting, vandalism,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forces such as beach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erosion and/or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flooding, termite infestation, structural deficiencies,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improper curatorial conditions,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the elements causing deterioration.</a:t>
            </a:r>
          </a:p>
          <a:p>
            <a:pPr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buClr>
                <a:schemeClr val="tx1"/>
              </a:buClr>
              <a:defRPr/>
            </a:pPr>
            <a:r>
              <a:rPr lang="en-US" sz="2000" b="1" cap="small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should have something to provide 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here.</a:t>
            </a:r>
            <a:endParaRPr lang="en-US" sz="2000" b="1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296" y="533400"/>
            <a:ext cx="791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ln w="3175">
                  <a:noFill/>
                </a:ln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Attachment: </a:t>
            </a: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</a:t>
            </a:r>
            <a:r>
              <a:rPr lang="en-US" sz="2800" b="1" cap="small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Threat</a:t>
            </a:r>
            <a:endParaRPr lang="en-US" sz="2800" cap="small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724" y="457200"/>
            <a:ext cx="861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ln w="3175">
                  <a:noFill/>
                </a:ln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Attachment: </a:t>
            </a: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Appraisal </a:t>
            </a:r>
            <a:r>
              <a:rPr lang="en-US" sz="2800" b="1" cap="small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Purchase Documents</a:t>
            </a:r>
            <a:endParaRPr lang="en-US" sz="2800" cap="small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624" y="1752600"/>
            <a:ext cx="7162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ACQUISITION PROJECTS ONLY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 appraisal(s) prepared by a Florida State Certified General Real Estate Appraiser. Two appraisals are required if the value of the first appraisal exceeds $500,000.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title search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executed option or purchase agreement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Property survey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copy of a professional archaeological survey if the property is being proposed for purchase as a significant archaeological site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19648" y="2237527"/>
            <a:ext cx="7914752" cy="2554545"/>
          </a:xfrm>
        </p:spPr>
        <p:txBody>
          <a:bodyPr wrap="squar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Chapter 267.0617, </a:t>
            </a:r>
            <a:r>
              <a:rPr lang="en-US" sz="2000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Florida Statutes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Chapter 1A-39, </a:t>
            </a:r>
            <a:r>
              <a:rPr lang="en-US" sz="2000" i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Florida Administrative Code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Category Grant Guidelines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cap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guidelines can be found on the grants webpage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dos.myflorida.com/media/694219/special-category-guidelines.pdf</a:t>
            </a: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cap="non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619648" y="757403"/>
            <a:ext cx="7914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Special Category Grants Program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governed by</a:t>
            </a:r>
            <a:endParaRPr lang="en-US" sz="2800" b="1" cap="small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7571" y="1358704"/>
            <a:ext cx="2908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Only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Attachment: Copy of Title Search</a:t>
            </a:r>
            <a:endParaRPr lang="en-US" sz="280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2192" r="3378" b="12582"/>
          <a:stretch/>
        </p:blipFill>
        <p:spPr>
          <a:xfrm>
            <a:off x="2262006" y="2060898"/>
            <a:ext cx="4487465" cy="32004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010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urchase agree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24" y="2514600"/>
            <a:ext cx="6323917" cy="4041775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863803"/>
            <a:ext cx="2908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Only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65021" y="457200"/>
            <a:ext cx="74181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Attachment: Copy of Executed Option or </a:t>
            </a:r>
          </a:p>
          <a:p>
            <a:pPr algn="ctr"/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 Agreement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07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lorida certified land surv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73" y="2286000"/>
            <a:ext cx="6040454" cy="40417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1585555"/>
            <a:ext cx="2908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Only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62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Attachment: Certified Land Survey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79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152400" y="640378"/>
            <a:ext cx="8763000" cy="954107"/>
          </a:xfrm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Attachment:</a:t>
            </a:r>
            <a:r>
              <a:rPr lang="en-US" b="1" cap="small" dirty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Archaeological Supporting Documents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624996" y="2057400"/>
            <a:ext cx="7978426" cy="1692771"/>
          </a:xfrm>
        </p:spPr>
        <p:txBody>
          <a:bodyPr wrap="squar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Archaeological Projects Only</a:t>
            </a:r>
          </a:p>
          <a:p>
            <a:pPr marL="512763" indent="-280988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Previous archaeological site reports and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surveys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(if available).</a:t>
            </a:r>
          </a:p>
          <a:p>
            <a:pPr marL="512763" indent="-280988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Curriculum vitae for Principal Investigator and key personnel (if already selected).</a:t>
            </a:r>
            <a:endParaRPr lang="en-US" sz="2000" cap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619648" y="1765300"/>
            <a:ext cx="7391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defRPr/>
            </a:pPr>
            <a:r>
              <a:rPr lang="en-US" sz="2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Museum Exhibit Projects Only</a:t>
            </a:r>
          </a:p>
          <a:p>
            <a:pPr marL="514350" indent="-28575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Vitae for all key project research and exhibit development personnel (if known).</a:t>
            </a:r>
          </a:p>
          <a:p>
            <a:pPr marL="514350" indent="-28575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 of confirmation from lending institutions if objects are to be loaned from other institutions or individuals for exhibit.</a:t>
            </a:r>
          </a:p>
          <a:p>
            <a:pPr marL="514350" indent="-28575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 of commitment from participating institutions if the exhibit is designed to travel.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648" y="622126"/>
            <a:ext cx="8067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ln w="3175">
                  <a:noFill/>
                </a:ln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Attachment:</a:t>
            </a:r>
            <a:r>
              <a:rPr lang="en-US" sz="2800" b="1" cap="small" dirty="0">
                <a:ln w="3175">
                  <a:noFill/>
                </a:ln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 Supporting Documents</a:t>
            </a:r>
            <a:endParaRPr lang="en-US" sz="2800" cap="small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4" y="533400"/>
            <a:ext cx="7838552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Attachment: Local </a:t>
            </a:r>
            <a:r>
              <a:rPr lang="en-US" b="1" cap="small" dirty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74" y="1826855"/>
            <a:ext cx="7914752" cy="2554545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 documents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provide local protection of the project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site (if any) such as:</a:t>
            </a:r>
          </a:p>
          <a:p>
            <a:pPr marL="512763" lvl="1" indent="-28098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 Protection Ordinances</a:t>
            </a:r>
          </a:p>
          <a:p>
            <a:pPr marL="512763" lvl="1" indent="-28098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Preservation or Conservation Agreements</a:t>
            </a:r>
          </a:p>
          <a:p>
            <a:pPr marL="512763" lvl="1" indent="-28098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Protective or Restrictive Covenants </a:t>
            </a:r>
          </a:p>
          <a:p>
            <a:pPr marL="512763" lvl="1" indent="-28098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Maintenance Agreements </a:t>
            </a:r>
            <a:endParaRPr lang="en-US" sz="2000" cap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36" y="609600"/>
            <a:ext cx="7511473" cy="523220"/>
          </a:xfrm>
        </p:spPr>
        <p:txBody>
          <a:bodyPr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Attachment: Owner </a:t>
            </a:r>
            <a:r>
              <a:rPr lang="en-US" b="1" cap="small" dirty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Concurrence Letter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30" y="2142327"/>
            <a:ext cx="7909231" cy="301621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Site-Specific Projects Only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letter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documenting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the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applicant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the permission of the owner of record (if the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property owner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not the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applicant).</a:t>
            </a:r>
          </a:p>
          <a:p>
            <a:pPr marL="512763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should show that the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owner is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supportive of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grant application </a:t>
            </a:r>
            <a:r>
              <a:rPr lang="en-US" sz="2000" u="sng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will allow this work to be conducted on the property. </a:t>
            </a:r>
          </a:p>
          <a:p>
            <a:pPr marL="512763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property owner must be a non-profit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rganization, local government, university, or agency of state government, except for acquisition projects or archaeological excavation projects. </a:t>
            </a:r>
          </a:p>
        </p:txBody>
      </p:sp>
    </p:spTree>
    <p:extLst>
      <p:ext uri="{BB962C8B-B14F-4D97-AF65-F5344CB8AC3E}">
        <p14:creationId xmlns:p14="http://schemas.microsoft.com/office/powerpoint/2010/main" val="21750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09600" y="533400"/>
            <a:ext cx="7914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Supporting </a:t>
            </a:r>
            <a:r>
              <a:rPr lang="en-US" sz="2800" b="1" cap="small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914400" y="1679768"/>
            <a:ext cx="7543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Applicants may use this attachment to add materials not specifically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requested by the Division of Historical Resources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support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application, such as: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previous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brochures, articles, web pages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Newspaper articles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b="1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cap="small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 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scanned and sent electronically 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send </a:t>
            </a:r>
            <a:r>
              <a:rPr lang="en-US" sz="2000" b="1" u="sng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000" b="1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best you have!</a:t>
            </a:r>
          </a:p>
          <a:p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3200" b="1" cap="small" dirty="0" smtClean="0">
              <a:ln>
                <a:solidFill>
                  <a:schemeClr val="accent5"/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448" y="609600"/>
            <a:ext cx="7305152" cy="523220"/>
          </a:xfrm>
        </p:spPr>
        <p:txBody>
          <a:bodyPr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Completing the Application</a:t>
            </a:r>
            <a:endParaRPr lang="en-US" b="1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648" y="1676400"/>
            <a:ext cx="7914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will allow you to stop and save at any time while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you have finished filling out your online application and are satisfied with your responses, hit the button marked “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Submit.”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any errors or issues the online system will identify them and require you to address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 before submission.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 Organization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no more than 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 awarded grant from the Division (Special Category and Small Matching) open at the time of application.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2"/>
          <p:cNvSpPr>
            <a:spLocks noGrp="1"/>
          </p:cNvSpPr>
          <p:nvPr>
            <p:ph type="title"/>
          </p:nvPr>
        </p:nvSpPr>
        <p:spPr>
          <a:xfrm>
            <a:off x="924448" y="1610248"/>
            <a:ext cx="7305152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 Review </a:t>
            </a:r>
            <a:br>
              <a:rPr lang="en-US" altLang="en-US" sz="4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5237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233" y="1610139"/>
            <a:ext cx="4513693" cy="2708434"/>
          </a:xfrm>
        </p:spPr>
        <p:txBody>
          <a:bodyPr wrap="square" anchor="t">
            <a:spAutoFit/>
          </a:bodyPr>
          <a:lstStyle/>
          <a:p>
            <a:pPr marL="0" indent="0">
              <a:spcBef>
                <a:spcPts val="0"/>
              </a:spcBef>
              <a:buClr>
                <a:schemeClr val="accent4"/>
              </a:buClr>
              <a:buNone/>
              <a:defRPr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Eligible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applicants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Non-Profit Organizations</a:t>
            </a: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 entities such as:</a:t>
            </a:r>
            <a:endParaRPr lang="en-US" sz="2000" cap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Counties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unicipalities</a:t>
            </a:r>
            <a:endParaRPr lang="en-US" sz="2000" cap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istricts</a:t>
            </a:r>
            <a:endParaRPr lang="en-US" sz="2000" cap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 Colleges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niversities</a:t>
            </a:r>
            <a:endParaRPr lang="en-US" sz="2000" cap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Agencies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overnment</a:t>
            </a:r>
            <a:endParaRPr lang="en-US" sz="2000" cap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1" y="1610139"/>
            <a:ext cx="3886200" cy="1554272"/>
          </a:xfrm>
        </p:spPr>
        <p:txBody>
          <a:bodyPr wrap="square" anchor="t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Ineligible Applicants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For-Profit Organizations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Private Residences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233" y="48768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000" b="1" cap="small" dirty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 site </a:t>
            </a:r>
            <a:r>
              <a:rPr lang="en-US" sz="2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must be open and accessible </a:t>
            </a:r>
            <a:r>
              <a:rPr lang="en-US" sz="2000" b="1" dirty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the general </a:t>
            </a:r>
            <a:r>
              <a:rPr lang="en-US" sz="2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public.</a:t>
            </a:r>
            <a:endParaRPr lang="en-US" sz="2000" b="1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0" y="71882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cap="small" dirty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is Eligible </a:t>
            </a:r>
            <a:r>
              <a:rPr lang="en-US" sz="28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 Special Category Grant</a:t>
            </a:r>
            <a:endParaRPr lang="en-US" sz="2800" b="1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20974" y="1219068"/>
            <a:ext cx="79121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lvl="1" indent="-2809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Determines eligibility and compliance with program guidelines.</a:t>
            </a:r>
          </a:p>
          <a:p>
            <a:pPr marL="280988" lvl="1" indent="-2809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Reviews Scope of Work and determines compliance and applicable Secretary of the Interior’s Standards.</a:t>
            </a:r>
          </a:p>
          <a:p>
            <a:pPr marL="280988" lvl="1" indent="-2809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technical guidance on specific issues.</a:t>
            </a:r>
          </a:p>
          <a:p>
            <a:pPr marL="280988" lvl="1" indent="-2809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Reviews Budgets to confirm eligibility / appropriateness of expenses and Budget correlation to the Scope of Work.</a:t>
            </a:r>
          </a:p>
          <a:p>
            <a:pPr marL="280988" lvl="1" indent="-2809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Confirms documented threats to the property (if applicable).</a:t>
            </a:r>
          </a:p>
          <a:p>
            <a:pPr marL="280988" lvl="1" indent="-2809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Reviews appropriateness of the Tentative Project Timeline.</a:t>
            </a:r>
          </a:p>
          <a:p>
            <a:pPr marL="280988" lvl="1" indent="-2809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Formulates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staff recommendations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presents the project 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 Historical Commission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their consideration.</a:t>
            </a:r>
          </a:p>
          <a:p>
            <a:pPr marL="0" lvl="1" algn="ctr">
              <a:spcBef>
                <a:spcPts val="1200"/>
              </a:spcBef>
              <a:defRPr/>
            </a:pPr>
            <a:r>
              <a:rPr lang="en-US" sz="2000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000" b="1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 clarification information is needed, you will be contacted and provided a deadline to respond.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8848" y="695848"/>
            <a:ext cx="5476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sz="2800" b="1" cap="small" dirty="0" smtClean="0">
                <a:ln w="3175">
                  <a:noFill/>
                </a:ln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Staff Review</a:t>
            </a:r>
            <a:endParaRPr lang="en-US" sz="2800" b="1" cap="small" dirty="0">
              <a:ln w="3175">
                <a:noFill/>
              </a:ln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4448" y="721306"/>
            <a:ext cx="7305152" cy="523220"/>
          </a:xfrm>
        </p:spPr>
        <p:txBody>
          <a:bodyPr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Panel Review and Scoring</a:t>
            </a:r>
            <a:endParaRPr lang="en-US" b="1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9648" y="1384300"/>
            <a:ext cx="7914752" cy="409342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 and scoring by the Florida Historical Commission will take place at a public meeting.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commissioner will complete preliminary scoring for every application before the meeting.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Commissioners can change their evaluations after discussing each application individually during the meeting, and will finalize their scores after all grant application discussions are complete.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applications will then be ranked based on an average of the commissioners’ scores.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final ranked list will be submitted to the Secretary of State for approval and then to the Legislature for funding consideration.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 Criteria (10 total)</a:t>
            </a:r>
            <a:endParaRPr lang="en-US" b="1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0728"/>
            <a:ext cx="8001000" cy="517064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commission will evaluate applications by these 10 criteria. Each criteria will be judged on a 10 point scale. </a:t>
            </a:r>
          </a:p>
          <a:p>
            <a:pPr marL="914400" indent="-457200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Criteria relating to project site / area</a:t>
            </a:r>
          </a:p>
          <a:p>
            <a:pPr marL="137160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Historic significance</a:t>
            </a:r>
          </a:p>
          <a:p>
            <a:pPr marL="137160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Endangerment</a:t>
            </a:r>
          </a:p>
          <a:p>
            <a:pPr marL="137160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Appropriateness of project  proposal</a:t>
            </a:r>
          </a:p>
          <a:p>
            <a:pPr marL="914400" indent="-457200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Criteria relative to applicant</a:t>
            </a:r>
          </a:p>
          <a:p>
            <a:pPr marL="137160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capabilities</a:t>
            </a:r>
          </a:p>
          <a:p>
            <a:pPr marL="137160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Adequate financial resources</a:t>
            </a:r>
          </a:p>
          <a:p>
            <a:pPr marL="137160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professional and technical resources</a:t>
            </a:r>
          </a:p>
          <a:p>
            <a:pPr marL="914400" indent="-457200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Criteria related to public benefit</a:t>
            </a:r>
          </a:p>
          <a:p>
            <a:pPr marL="137160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 with statewide historic preservation priorities</a:t>
            </a:r>
          </a:p>
          <a:p>
            <a:pPr marL="137160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Educational potential</a:t>
            </a:r>
          </a:p>
          <a:p>
            <a:pPr marL="137160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 benefit</a:t>
            </a:r>
          </a:p>
          <a:p>
            <a:pPr marL="137160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 use or benefit</a:t>
            </a:r>
            <a:endParaRPr lang="en-US" sz="2000" cap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24448" y="1610248"/>
            <a:ext cx="7305152" cy="707886"/>
          </a:xfrm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Funding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319636919"/>
              </p:ext>
            </p:extLst>
          </p:nvPr>
        </p:nvGraphicFramePr>
        <p:xfrm>
          <a:off x="76200" y="1600200"/>
          <a:ext cx="8991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200" y="711389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Timeline</a:t>
            </a:r>
            <a:endParaRPr lang="en-US" sz="2800" b="1" cap="small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711" y="685800"/>
            <a:ext cx="7305152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Grants Management Webinar</a:t>
            </a:r>
            <a:endParaRPr lang="en-US" b="1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74" y="1550072"/>
            <a:ext cx="7902226" cy="4247317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sz="2000" b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Once the grant cycle starts, we will host a “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To Manage Your Grant</a:t>
            </a:r>
            <a:r>
              <a:rPr lang="en-US" sz="2000" b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webinar workshop where we will discuss important details of your grant including: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Grant 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Award Agreement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Deliverables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endParaRPr lang="en-US" sz="200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Deadlines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Requesting payment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Close-out</a:t>
            </a:r>
          </a:p>
        </p:txBody>
      </p:sp>
    </p:spTree>
    <p:extLst>
      <p:ext uri="{BB962C8B-B14F-4D97-AF65-F5344CB8AC3E}">
        <p14:creationId xmlns:p14="http://schemas.microsoft.com/office/powerpoint/2010/main" val="10099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48028" y="304800"/>
            <a:ext cx="7304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Additional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17791"/>
            <a:ext cx="8610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Contact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1.800.847.7278   or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850.245.6333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Grants Staff Contact: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Yasha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Rodríguez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Historic Preservation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850.245.6362 </a:t>
            </a:r>
            <a:r>
              <a:rPr lang="en-US" sz="1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yasha.rodriguez@dos.myflorida.com</a:t>
            </a:r>
            <a:endParaRPr lang="en-US" sz="17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7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Kechia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Herring, Historic Preservation Grants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850.245.6310 </a:t>
            </a:r>
            <a:r>
              <a:rPr lang="en-US" sz="1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kechia.herring@dos.myflorida.com</a:t>
            </a:r>
            <a:endParaRPr lang="en-US" sz="17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7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Case, Historic Preservation Grants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850.245.6338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eric.case@dos.myflorida.com</a:t>
            </a:r>
            <a:endParaRPr lang="en-US" sz="17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Josh Gates,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 Preservation Grants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850.245.6355 </a:t>
            </a:r>
            <a:r>
              <a:rPr lang="en-US" sz="1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joshua.gates@dos.myflorida.com</a:t>
            </a:r>
            <a:endParaRPr lang="en-US" sz="17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Drew Begley, Historic Preservation Grants Specialist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850-245-6466 </a:t>
            </a:r>
            <a:r>
              <a:rPr lang="en-US" sz="1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drew.begley@dos.myflorida.com</a:t>
            </a:r>
            <a:endParaRPr lang="en-US" sz="1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 smtClean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979691"/>
            <a:ext cx="4572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Address: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Historical Resources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Gray Building, 4</a:t>
            </a:r>
            <a:r>
              <a:rPr lang="en-US" sz="1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Bronough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Tallahassee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Florida 32399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pan.us/FAM/images/DH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2769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762000"/>
            <a:ext cx="7239000" cy="523220"/>
          </a:xfr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Recent Legislative Appropriations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9600" y="2389763"/>
            <a:ext cx="1371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FY 2017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FY 2016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FY 2015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FY 2014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343400" y="1923434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 Category </a:t>
            </a:r>
            <a:r>
              <a:rPr lang="en-US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Grants</a:t>
            </a:r>
            <a:endParaRPr lang="en-US" sz="2400" b="1" cap="small" dirty="0" smtClean="0">
              <a:ln>
                <a:solidFill>
                  <a:schemeClr val="accent5"/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066430" y="2398862"/>
            <a:ext cx="18583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Million             $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8.28 Million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Million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$1.89 Million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3434"/>
            <a:ext cx="3933178" cy="325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7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7319"/>
            <a:ext cx="9144000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Category Grant Application Cycle</a:t>
            </a:r>
            <a:endParaRPr lang="en-US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16" y="1600200"/>
            <a:ext cx="7914167" cy="3323987"/>
          </a:xfrm>
        </p:spPr>
        <p:txBody>
          <a:bodyPr wrap="square" anchor="t">
            <a:spAutoFit/>
          </a:bodyPr>
          <a:lstStyle/>
          <a:p>
            <a:pPr marL="0" indent="0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Submission Period opens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7525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15, 2017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Submission Period Closes:</a:t>
            </a:r>
          </a:p>
          <a:p>
            <a:pPr marL="517525"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15 2017, </a:t>
            </a:r>
            <a:r>
              <a:rPr lang="en-US" sz="2000" b="1" cap="none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5:00 p.m. EST</a:t>
            </a:r>
          </a:p>
          <a:p>
            <a:pPr marL="0" lvl="1" indent="0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Funding Availability:</a:t>
            </a:r>
          </a:p>
          <a:p>
            <a:pPr marL="174625" lvl="1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Applications 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 be evaluated on a competitive basis and the selected </a:t>
            </a: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projects 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 be awarded funds beginning on July </a:t>
            </a: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 2018, for a 24- 	month period.</a:t>
            </a:r>
            <a:endParaRPr lang="en-US" sz="200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7574" y="730769"/>
            <a:ext cx="7308851" cy="523220"/>
          </a:xfrm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cap="small" dirty="0" smtClean="0">
                <a:solidFill>
                  <a:srgbClr val="E67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Grant Award and Match</a:t>
            </a:r>
            <a:endParaRPr lang="en-US" b="1" cap="small" dirty="0">
              <a:solidFill>
                <a:srgbClr val="E67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77849" y="1281499"/>
            <a:ext cx="7988300" cy="5170646"/>
          </a:xfrm>
        </p:spPr>
        <p:txBody>
          <a:bodyPr wrap="squar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</a:p>
          <a:p>
            <a:pPr marL="514350"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Category grants </a:t>
            </a:r>
            <a:r>
              <a:rPr lang="en-US" sz="200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 assistance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between $50,000 and $500,000.</a:t>
            </a:r>
            <a:endParaRPr lang="en-US" sz="2000" cap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 grant amount must be spent within </a:t>
            </a: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fiscal years.</a:t>
            </a:r>
          </a:p>
          <a:p>
            <a:pPr marL="0" indent="0" eaLnBrk="1" fontAlgn="auto" hangingPunct="1">
              <a:spcBef>
                <a:spcPts val="1200"/>
              </a:spcBef>
              <a:buClr>
                <a:schemeClr val="tx1"/>
              </a:buClr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</a:p>
          <a:p>
            <a:pPr marL="514350" lvl="1" indent="-282575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pplicant 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rganization is </a:t>
            </a: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required to provide a matching share </a:t>
            </a: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either $50,000 or 50% of the grant award, whichever is greater; </a:t>
            </a:r>
            <a:r>
              <a:rPr lang="en-US" sz="20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minimum of 25% of this match must be cash.</a:t>
            </a:r>
            <a:endParaRPr lang="en-US" sz="2000" cap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282575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match may include in-kind services, volunteer labor, donated materials, and additional cash. Both grant award and match must be expended within the two year grant period.</a:t>
            </a:r>
          </a:p>
          <a:p>
            <a:pPr marL="514350" lvl="1" indent="-282575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match requirement is reduced for projects located in certain economically distressed areas</a:t>
            </a:r>
            <a:r>
              <a:rPr lang="en-US" sz="20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cap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9163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cap="small" dirty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Economic Development </a:t>
            </a:r>
            <a:r>
              <a:rPr lang="en-US" sz="2800" b="1" cap="small" dirty="0" smtClean="0">
                <a:solidFill>
                  <a:srgbClr val="E67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endParaRPr lang="en-US" sz="2800" b="1" cap="small" dirty="0">
              <a:solidFill>
                <a:srgbClr val="E67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5800" y="1600200"/>
            <a:ext cx="891540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for projects in REDI areas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 only a 10% match.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 designation is available to counties and communities meeting specific economic distress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 list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annually and is administered by the Department of Economic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Opportunity. 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 information visit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www.floridajobs.org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20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Contact: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Sherri Martin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850.717.8520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sherri.martin@deo.myflorida.com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88">
      <a:dk1>
        <a:sysClr val="windowText" lastClr="000000"/>
      </a:dk1>
      <a:lt1>
        <a:srgbClr val="435289"/>
      </a:lt1>
      <a:dk2>
        <a:srgbClr val="1B1E23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FFFF00"/>
      </a:accent4>
      <a:accent5>
        <a:srgbClr val="E67300"/>
      </a:accent5>
      <a:accent6>
        <a:srgbClr val="5A74D1"/>
      </a:accent6>
      <a:hlink>
        <a:srgbClr val="AC5600"/>
      </a:hlink>
      <a:folHlink>
        <a:srgbClr val="00000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anchor="ctr">
        <a:spAutoFit/>
      </a:bodyPr>
      <a:lstStyle>
        <a:defPPr algn="ctr" eaLnBrk="1" hangingPunct="1">
          <a:defRPr sz="3200" b="1" cap="small" dirty="0" smtClean="0">
            <a:ln>
              <a:solidFill>
                <a:schemeClr val="accent5"/>
              </a:solidFill>
            </a:ln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12742</TotalTime>
  <Words>2945</Words>
  <Application>Microsoft Office PowerPoint</Application>
  <PresentationFormat>On-screen Show (4:3)</PresentationFormat>
  <Paragraphs>498</Paragraphs>
  <Slides>57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Century Gothic</vt:lpstr>
      <vt:lpstr>Monotype Corsiva</vt:lpstr>
      <vt:lpstr>Times New Roman</vt:lpstr>
      <vt:lpstr>Mesh</vt:lpstr>
      <vt:lpstr>How to Apply for a  Special Category Grant</vt:lpstr>
      <vt:lpstr>PowerPoint Presentation</vt:lpstr>
      <vt:lpstr>PowerPoint Presentation</vt:lpstr>
      <vt:lpstr>PowerPoint Presentation</vt:lpstr>
      <vt:lpstr>PowerPoint Presentation</vt:lpstr>
      <vt:lpstr>Recent Legislative Appropriations</vt:lpstr>
      <vt:lpstr>Special Category Grant Application Cycle</vt:lpstr>
      <vt:lpstr>Grant Award and Match</vt:lpstr>
      <vt:lpstr>PowerPoint Presentation</vt:lpstr>
      <vt:lpstr>Special Category Grant  Project Types</vt:lpstr>
      <vt:lpstr>PowerPoint Presentation</vt:lpstr>
      <vt:lpstr>PowerPoint Presentation</vt:lpstr>
      <vt:lpstr>PowerPoint Presentation</vt:lpstr>
      <vt:lpstr>PowerPoint Presentation</vt:lpstr>
      <vt:lpstr>Online Application</vt:lpstr>
      <vt:lpstr>Key Sections of the  Grant Application</vt:lpstr>
      <vt:lpstr>Organization Information</vt:lpstr>
      <vt:lpstr>Project Type</vt:lpstr>
      <vt:lpstr>Scope of work</vt:lpstr>
      <vt:lpstr>PowerPoint Presentation</vt:lpstr>
      <vt:lpstr>Tentative Project Timeline</vt:lpstr>
      <vt:lpstr>Budget and Match</vt:lpstr>
      <vt:lpstr>PowerPoint Presentation</vt:lpstr>
      <vt:lpstr>PowerPoint Presentation</vt:lpstr>
      <vt:lpstr>Activities and Property Information</vt:lpstr>
      <vt:lpstr>Property or Site Significance</vt:lpstr>
      <vt:lpstr>Naming Attachments</vt:lpstr>
      <vt:lpstr>PowerPoint Presentation</vt:lpstr>
      <vt:lpstr>PowerPoint Presentation</vt:lpstr>
      <vt:lpstr>Attachment: Documentation of Confirmed Match (continued)</vt:lpstr>
      <vt:lpstr>PowerPoint Presentation</vt:lpstr>
      <vt:lpstr>Attachment: Letters of Support, Endorsements, or Resolution (continued)</vt:lpstr>
      <vt:lpstr>PowerPoint Presentation</vt:lpstr>
      <vt:lpstr>Attachment: Presentation Photograph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Attachment: Archaeological Supporting Documents</vt:lpstr>
      <vt:lpstr>PowerPoint Presentation</vt:lpstr>
      <vt:lpstr>Attachment: Local Protection</vt:lpstr>
      <vt:lpstr>Attachment: Owner Concurrence Letter </vt:lpstr>
      <vt:lpstr>PowerPoint Presentation</vt:lpstr>
      <vt:lpstr>Completing the Application</vt:lpstr>
      <vt:lpstr>Application Review  Process</vt:lpstr>
      <vt:lpstr>PowerPoint Presentation</vt:lpstr>
      <vt:lpstr>Panel Review and Scoring</vt:lpstr>
      <vt:lpstr>Evaluation Criteria (10 total)</vt:lpstr>
      <vt:lpstr>Funding Process</vt:lpstr>
      <vt:lpstr>PowerPoint Presentation</vt:lpstr>
      <vt:lpstr>Grants Management Webinar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Preservation  Panelist Orientation Webinar</dc:title>
  <dc:creator>seheiland</dc:creator>
  <cp:lastModifiedBy>Case, Eric K.</cp:lastModifiedBy>
  <cp:revision>793</cp:revision>
  <cp:lastPrinted>2017-03-07T20:51:04Z</cp:lastPrinted>
  <dcterms:created xsi:type="dcterms:W3CDTF">2010-07-19T20:50:54Z</dcterms:created>
  <dcterms:modified xsi:type="dcterms:W3CDTF">2017-05-08T15:37:43Z</dcterms:modified>
</cp:coreProperties>
</file>